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8" r:id="rId3"/>
    <p:sldId id="257" r:id="rId4"/>
    <p:sldId id="259" r:id="rId5"/>
    <p:sldId id="260" r:id="rId6"/>
    <p:sldId id="264" r:id="rId7"/>
    <p:sldId id="266" r:id="rId8"/>
    <p:sldId id="270" r:id="rId9"/>
    <p:sldId id="261" r:id="rId10"/>
    <p:sldId id="267" r:id="rId11"/>
    <p:sldId id="263"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98255B-2646-4091-83EB-897030F771E5}" v="22" dt="2023-11-10T02:41:21.4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0" autoAdjust="0"/>
    <p:restoredTop sz="0" autoAdjust="0"/>
  </p:normalViewPr>
  <p:slideViewPr>
    <p:cSldViewPr snapToGrid="0">
      <p:cViewPr varScale="1">
        <p:scale>
          <a:sx n="74" d="100"/>
          <a:sy n="74" d="100"/>
        </p:scale>
        <p:origin x="73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opi%20Chand\Downloads\test%20(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Sheet1!$C$3</c:f>
              <c:strCache>
                <c:ptCount val="1"/>
                <c:pt idx="0">
                  <c:v>F1 Score</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Sheet1!$B$4:$B$8</c:f>
              <c:strCache>
                <c:ptCount val="5"/>
                <c:pt idx="0">
                  <c:v>LogisticRegression model</c:v>
                </c:pt>
                <c:pt idx="1">
                  <c:v>DecisionTree Classification</c:v>
                </c:pt>
                <c:pt idx="2">
                  <c:v>RandomForest Classifier</c:v>
                </c:pt>
                <c:pt idx="3">
                  <c:v>Linear SVC model</c:v>
                </c:pt>
                <c:pt idx="4">
                  <c:v>Multilayer Preceptron Classifier</c:v>
                </c:pt>
              </c:strCache>
            </c:strRef>
          </c:cat>
          <c:val>
            <c:numRef>
              <c:f>Sheet1!$C$4:$C$8</c:f>
              <c:numCache>
                <c:formatCode>0.00%</c:formatCode>
                <c:ptCount val="5"/>
                <c:pt idx="0">
                  <c:v>0.86001273148562396</c:v>
                </c:pt>
                <c:pt idx="1">
                  <c:v>0.88055027763199001</c:v>
                </c:pt>
                <c:pt idx="2">
                  <c:v>0.88621818413985998</c:v>
                </c:pt>
                <c:pt idx="3">
                  <c:v>0.88621818413985998</c:v>
                </c:pt>
                <c:pt idx="4">
                  <c:v>0.86617525855153699</c:v>
                </c:pt>
              </c:numCache>
            </c:numRef>
          </c:val>
          <c:extLst>
            <c:ext xmlns:c16="http://schemas.microsoft.com/office/drawing/2014/chart" uri="{C3380CC4-5D6E-409C-BE32-E72D297353CC}">
              <c16:uniqueId val="{00000000-2546-485A-BC81-68421E3BBFBC}"/>
            </c:ext>
          </c:extLst>
        </c:ser>
        <c:ser>
          <c:idx val="1"/>
          <c:order val="1"/>
          <c:tx>
            <c:strRef>
              <c:f>Sheet1!$D$3</c:f>
              <c:strCache>
                <c:ptCount val="1"/>
                <c:pt idx="0">
                  <c:v>AUC curve</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Sheet1!$B$4:$B$8</c:f>
              <c:strCache>
                <c:ptCount val="5"/>
                <c:pt idx="0">
                  <c:v>LogisticRegression model</c:v>
                </c:pt>
                <c:pt idx="1">
                  <c:v>DecisionTree Classification</c:v>
                </c:pt>
                <c:pt idx="2">
                  <c:v>RandomForest Classifier</c:v>
                </c:pt>
                <c:pt idx="3">
                  <c:v>Linear SVC model</c:v>
                </c:pt>
                <c:pt idx="4">
                  <c:v>Multilayer Preceptron Classifier</c:v>
                </c:pt>
              </c:strCache>
            </c:strRef>
          </c:cat>
          <c:val>
            <c:numRef>
              <c:f>Sheet1!$D$4:$D$8</c:f>
              <c:numCache>
                <c:formatCode>0.00%</c:formatCode>
                <c:ptCount val="5"/>
                <c:pt idx="0">
                  <c:v>0.80571655338027603</c:v>
                </c:pt>
                <c:pt idx="1">
                  <c:v>0.83689463493484795</c:v>
                </c:pt>
                <c:pt idx="2">
                  <c:v>0.84176052284237401</c:v>
                </c:pt>
                <c:pt idx="3">
                  <c:v>0.81425664164481304</c:v>
                </c:pt>
                <c:pt idx="4">
                  <c:v>0.83428391178197803</c:v>
                </c:pt>
              </c:numCache>
            </c:numRef>
          </c:val>
          <c:extLst>
            <c:ext xmlns:c16="http://schemas.microsoft.com/office/drawing/2014/chart" uri="{C3380CC4-5D6E-409C-BE32-E72D297353CC}">
              <c16:uniqueId val="{00000001-2546-485A-BC81-68421E3BBFBC}"/>
            </c:ext>
          </c:extLst>
        </c:ser>
        <c:dLbls>
          <c:dLblPos val="outEnd"/>
          <c:showLegendKey val="0"/>
          <c:showVal val="1"/>
          <c:showCatName val="0"/>
          <c:showSerName val="0"/>
          <c:showPercent val="0"/>
          <c:showBubbleSize val="0"/>
        </c:dLbls>
        <c:gapWidth val="444"/>
        <c:overlap val="-90"/>
        <c:axId val="1998716735"/>
        <c:axId val="1787511615"/>
      </c:barChart>
      <c:catAx>
        <c:axId val="199871673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787511615"/>
        <c:crosses val="autoZero"/>
        <c:auto val="1"/>
        <c:lblAlgn val="ctr"/>
        <c:lblOffset val="100"/>
        <c:noMultiLvlLbl val="0"/>
      </c:catAx>
      <c:valAx>
        <c:axId val="1787511615"/>
        <c:scaling>
          <c:orientation val="minMax"/>
          <c:max val="1"/>
        </c:scaling>
        <c:delete val="1"/>
        <c:axPos val="l"/>
        <c:numFmt formatCode="0.00%" sourceLinked="1"/>
        <c:majorTickMark val="none"/>
        <c:minorTickMark val="none"/>
        <c:tickLblPos val="nextTo"/>
        <c:crossAx val="1998716735"/>
        <c:crosses val="autoZero"/>
        <c:crossBetween val="between"/>
      </c:valAx>
      <c:spPr>
        <a:noFill/>
        <a:ln>
          <a:noFill/>
        </a:ln>
        <a:effectLst/>
      </c:spPr>
    </c:plotArea>
    <c:legend>
      <c:legendPos val="t"/>
      <c:layout>
        <c:manualLayout>
          <c:xMode val="edge"/>
          <c:yMode val="edge"/>
          <c:x val="0.70547000417254424"/>
          <c:y val="1.8097775656830819E-2"/>
          <c:w val="0.17754889298288171"/>
          <c:h val="5.634430086890224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90B13642-E0AD-4C7C-A86E-2E0A77A616C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20F995C-011F-4986-B0B4-4E506018E0CC}">
      <dgm:prSet/>
      <dgm:spPr/>
      <dgm:t>
        <a:bodyPr/>
        <a:lstStyle/>
        <a:p>
          <a:pPr>
            <a:lnSpc>
              <a:spcPct val="100000"/>
            </a:lnSpc>
          </a:pPr>
          <a:r>
            <a:rPr lang="en-US" b="1"/>
            <a:t>Kushsal Reddy</a:t>
          </a:r>
          <a:r>
            <a:rPr lang="en-US"/>
            <a:t>: </a:t>
          </a:r>
          <a:r>
            <a:rPr lang="en-US" b="0" i="0"/>
            <a:t>Conducted data preprocessing, built and optimized the predictive model, and provided insights into customer behavior.</a:t>
          </a:r>
          <a:endParaRPr lang="en-US"/>
        </a:p>
      </dgm:t>
    </dgm:pt>
    <dgm:pt modelId="{F5092D75-7CC8-48CB-841F-55415655D4B8}" type="parTrans" cxnId="{28A20C4A-76BC-4197-A60B-FFBF4122A9EE}">
      <dgm:prSet/>
      <dgm:spPr/>
      <dgm:t>
        <a:bodyPr/>
        <a:lstStyle/>
        <a:p>
          <a:endParaRPr lang="en-US"/>
        </a:p>
      </dgm:t>
    </dgm:pt>
    <dgm:pt modelId="{A896A96B-5C22-4077-AFCE-8394FD255796}" type="sibTrans" cxnId="{28A20C4A-76BC-4197-A60B-FFBF4122A9EE}">
      <dgm:prSet/>
      <dgm:spPr/>
      <dgm:t>
        <a:bodyPr/>
        <a:lstStyle/>
        <a:p>
          <a:endParaRPr lang="en-US"/>
        </a:p>
      </dgm:t>
    </dgm:pt>
    <dgm:pt modelId="{3067DE6A-4CF6-4F53-AA1E-D91803E07E29}">
      <dgm:prSet/>
      <dgm:spPr/>
      <dgm:t>
        <a:bodyPr/>
        <a:lstStyle/>
        <a:p>
          <a:pPr>
            <a:lnSpc>
              <a:spcPct val="100000"/>
            </a:lnSpc>
          </a:pPr>
          <a:r>
            <a:rPr lang="en-US" b="1" dirty="0"/>
            <a:t>Gopi Chand Yenikapalli</a:t>
          </a:r>
          <a:r>
            <a:rPr lang="en-US" dirty="0"/>
            <a:t>: </a:t>
          </a:r>
          <a:r>
            <a:rPr lang="en-US" b="0" i="0" dirty="0"/>
            <a:t>Managed data acquisition, storage, and the data pipeline, ensuring clean and available data for analysis and feature engineering and identified performance parameter.</a:t>
          </a:r>
          <a:endParaRPr lang="en-US" dirty="0"/>
        </a:p>
      </dgm:t>
    </dgm:pt>
    <dgm:pt modelId="{08215834-3F97-4D9B-B9B4-F435DE6BDF04}" type="parTrans" cxnId="{C6F7F495-ABFB-41C3-A666-4994051F7971}">
      <dgm:prSet/>
      <dgm:spPr/>
      <dgm:t>
        <a:bodyPr/>
        <a:lstStyle/>
        <a:p>
          <a:endParaRPr lang="en-US"/>
        </a:p>
      </dgm:t>
    </dgm:pt>
    <dgm:pt modelId="{87FEB064-0EB1-4204-BC9C-CBA466B5ECE5}" type="sibTrans" cxnId="{C6F7F495-ABFB-41C3-A666-4994051F7971}">
      <dgm:prSet/>
      <dgm:spPr/>
      <dgm:t>
        <a:bodyPr/>
        <a:lstStyle/>
        <a:p>
          <a:endParaRPr lang="en-US"/>
        </a:p>
      </dgm:t>
    </dgm:pt>
    <dgm:pt modelId="{D41B4ADD-0437-4CB0-85F4-324F6B85C1FC}">
      <dgm:prSet/>
      <dgm:spPr/>
      <dgm:t>
        <a:bodyPr/>
        <a:lstStyle/>
        <a:p>
          <a:pPr>
            <a:lnSpc>
              <a:spcPct val="100000"/>
            </a:lnSpc>
          </a:pPr>
          <a:r>
            <a:rPr lang="en-US" b="1" dirty="0"/>
            <a:t>Manasa Swetha Tiramareddy </a:t>
          </a:r>
          <a:r>
            <a:rPr lang="en-US" dirty="0"/>
            <a:t>: </a:t>
          </a:r>
          <a:r>
            <a:rPr lang="en-US" b="0" i="0" dirty="0"/>
            <a:t>Defined project objectives, conducted market research, and collaborated on data-driven strategies to address e-commerce challenges.</a:t>
          </a:r>
          <a:endParaRPr lang="en-US" dirty="0"/>
        </a:p>
      </dgm:t>
    </dgm:pt>
    <dgm:pt modelId="{AA3334D0-897F-49A5-A41F-3C6D897DD986}" type="parTrans" cxnId="{D06DC646-A4B9-4875-9CA2-DBFD534AAE5F}">
      <dgm:prSet/>
      <dgm:spPr/>
      <dgm:t>
        <a:bodyPr/>
        <a:lstStyle/>
        <a:p>
          <a:endParaRPr lang="en-US"/>
        </a:p>
      </dgm:t>
    </dgm:pt>
    <dgm:pt modelId="{420C5DB1-E635-4D11-8566-925B3CF61A7F}" type="sibTrans" cxnId="{D06DC646-A4B9-4875-9CA2-DBFD534AAE5F}">
      <dgm:prSet/>
      <dgm:spPr/>
      <dgm:t>
        <a:bodyPr/>
        <a:lstStyle/>
        <a:p>
          <a:endParaRPr lang="en-US"/>
        </a:p>
      </dgm:t>
    </dgm:pt>
    <dgm:pt modelId="{C6A4656E-FBBA-496D-8E1C-1F11E8C22AA7}">
      <dgm:prSet/>
      <dgm:spPr/>
      <dgm:t>
        <a:bodyPr/>
        <a:lstStyle/>
        <a:p>
          <a:pPr>
            <a:lnSpc>
              <a:spcPct val="100000"/>
            </a:lnSpc>
          </a:pPr>
          <a:r>
            <a:rPr lang="en-US" b="1"/>
            <a:t>Manoj Arasada</a:t>
          </a:r>
          <a:r>
            <a:rPr lang="en-US"/>
            <a:t>: </a:t>
          </a:r>
          <a:r>
            <a:rPr lang="en-US" b="0" i="0"/>
            <a:t>Conducted exploratory data analysis, assisted with feature selection, prepared data visualizations, and ensured data analysis aligned with business objectives and model evaluation</a:t>
          </a:r>
          <a:endParaRPr lang="en-US"/>
        </a:p>
      </dgm:t>
    </dgm:pt>
    <dgm:pt modelId="{C823D261-A13C-4253-A37E-CDF610FA9C8A}" type="parTrans" cxnId="{3286CA24-9A6C-4146-9F1F-9317CB8E3638}">
      <dgm:prSet/>
      <dgm:spPr/>
      <dgm:t>
        <a:bodyPr/>
        <a:lstStyle/>
        <a:p>
          <a:endParaRPr lang="en-US"/>
        </a:p>
      </dgm:t>
    </dgm:pt>
    <dgm:pt modelId="{E20DF2C4-2BDD-4EF2-B87B-09998DAE0AC4}" type="sibTrans" cxnId="{3286CA24-9A6C-4146-9F1F-9317CB8E3638}">
      <dgm:prSet/>
      <dgm:spPr/>
      <dgm:t>
        <a:bodyPr/>
        <a:lstStyle/>
        <a:p>
          <a:endParaRPr lang="en-US"/>
        </a:p>
      </dgm:t>
    </dgm:pt>
    <dgm:pt modelId="{7F05B437-5BD5-40C8-B688-F63428F00F4E}" type="pres">
      <dgm:prSet presAssocID="{90B13642-E0AD-4C7C-A86E-2E0A77A616CA}" presName="root" presStyleCnt="0">
        <dgm:presLayoutVars>
          <dgm:dir/>
          <dgm:resizeHandles val="exact"/>
        </dgm:presLayoutVars>
      </dgm:prSet>
      <dgm:spPr/>
    </dgm:pt>
    <dgm:pt modelId="{95EC0591-6632-4D4D-9FBF-EEB37C06AD26}" type="pres">
      <dgm:prSet presAssocID="{C20F995C-011F-4986-B0B4-4E506018E0CC}" presName="compNode" presStyleCnt="0"/>
      <dgm:spPr/>
    </dgm:pt>
    <dgm:pt modelId="{B1E10F7D-A8F5-4B5A-BD31-A39E504ADE0B}" type="pres">
      <dgm:prSet presAssocID="{C20F995C-011F-4986-B0B4-4E506018E0CC}" presName="bgRect" presStyleLbl="bgShp" presStyleIdx="0" presStyleCnt="4"/>
      <dgm:spPr/>
    </dgm:pt>
    <dgm:pt modelId="{C50D0A77-057F-486C-BA2D-2E11021AB0A9}" type="pres">
      <dgm:prSet presAssocID="{C20F995C-011F-4986-B0B4-4E506018E0C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E631B19E-BB6B-46CA-A28C-0B85E1E306CF}" type="pres">
      <dgm:prSet presAssocID="{C20F995C-011F-4986-B0B4-4E506018E0CC}" presName="spaceRect" presStyleCnt="0"/>
      <dgm:spPr/>
    </dgm:pt>
    <dgm:pt modelId="{0A0611BF-641B-47E1-801C-B2FAAA2B9054}" type="pres">
      <dgm:prSet presAssocID="{C20F995C-011F-4986-B0B4-4E506018E0CC}" presName="parTx" presStyleLbl="revTx" presStyleIdx="0" presStyleCnt="4">
        <dgm:presLayoutVars>
          <dgm:chMax val="0"/>
          <dgm:chPref val="0"/>
        </dgm:presLayoutVars>
      </dgm:prSet>
      <dgm:spPr/>
    </dgm:pt>
    <dgm:pt modelId="{81162217-AA44-4E43-BDF9-E933C2F79462}" type="pres">
      <dgm:prSet presAssocID="{A896A96B-5C22-4077-AFCE-8394FD255796}" presName="sibTrans" presStyleCnt="0"/>
      <dgm:spPr/>
    </dgm:pt>
    <dgm:pt modelId="{79B7D6C9-D5F9-48C5-88EF-D4ABF4D73612}" type="pres">
      <dgm:prSet presAssocID="{3067DE6A-4CF6-4F53-AA1E-D91803E07E29}" presName="compNode" presStyleCnt="0"/>
      <dgm:spPr/>
    </dgm:pt>
    <dgm:pt modelId="{94C7FF01-B568-4104-B7A0-EF2653187C24}" type="pres">
      <dgm:prSet presAssocID="{3067DE6A-4CF6-4F53-AA1E-D91803E07E29}" presName="bgRect" presStyleLbl="bgShp" presStyleIdx="1" presStyleCnt="4"/>
      <dgm:spPr/>
    </dgm:pt>
    <dgm:pt modelId="{5A9FB91D-FFDF-4AE8-8B9B-A883FA3BF2D3}" type="pres">
      <dgm:prSet presAssocID="{3067DE6A-4CF6-4F53-AA1E-D91803E07E2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B286B27-6464-405D-8B41-07AC56CA5788}" type="pres">
      <dgm:prSet presAssocID="{3067DE6A-4CF6-4F53-AA1E-D91803E07E29}" presName="spaceRect" presStyleCnt="0"/>
      <dgm:spPr/>
    </dgm:pt>
    <dgm:pt modelId="{B51FDF8E-220C-4D4B-BFCD-8C1B9571CA5B}" type="pres">
      <dgm:prSet presAssocID="{3067DE6A-4CF6-4F53-AA1E-D91803E07E29}" presName="parTx" presStyleLbl="revTx" presStyleIdx="1" presStyleCnt="4">
        <dgm:presLayoutVars>
          <dgm:chMax val="0"/>
          <dgm:chPref val="0"/>
        </dgm:presLayoutVars>
      </dgm:prSet>
      <dgm:spPr/>
    </dgm:pt>
    <dgm:pt modelId="{A1B4AC80-1EDF-4022-8096-AC3D4B2608AA}" type="pres">
      <dgm:prSet presAssocID="{87FEB064-0EB1-4204-BC9C-CBA466B5ECE5}" presName="sibTrans" presStyleCnt="0"/>
      <dgm:spPr/>
    </dgm:pt>
    <dgm:pt modelId="{3F0C25A8-C5EF-49B8-986E-BC5C8591B72D}" type="pres">
      <dgm:prSet presAssocID="{D41B4ADD-0437-4CB0-85F4-324F6B85C1FC}" presName="compNode" presStyleCnt="0"/>
      <dgm:spPr/>
    </dgm:pt>
    <dgm:pt modelId="{C64F23E7-73D3-426B-98B0-ECECD0894227}" type="pres">
      <dgm:prSet presAssocID="{D41B4ADD-0437-4CB0-85F4-324F6B85C1FC}" presName="bgRect" presStyleLbl="bgShp" presStyleIdx="2" presStyleCnt="4"/>
      <dgm:spPr/>
    </dgm:pt>
    <dgm:pt modelId="{35FB434F-08F3-425E-A378-482C9900D9AF}" type="pres">
      <dgm:prSet presAssocID="{D41B4ADD-0437-4CB0-85F4-324F6B85C1F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611CFAB2-0917-470F-A3F5-3A408085E12B}" type="pres">
      <dgm:prSet presAssocID="{D41B4ADD-0437-4CB0-85F4-324F6B85C1FC}" presName="spaceRect" presStyleCnt="0"/>
      <dgm:spPr/>
    </dgm:pt>
    <dgm:pt modelId="{BEB0B7C6-C9F3-42DE-A9EF-829C2F49A257}" type="pres">
      <dgm:prSet presAssocID="{D41B4ADD-0437-4CB0-85F4-324F6B85C1FC}" presName="parTx" presStyleLbl="revTx" presStyleIdx="2" presStyleCnt="4">
        <dgm:presLayoutVars>
          <dgm:chMax val="0"/>
          <dgm:chPref val="0"/>
        </dgm:presLayoutVars>
      </dgm:prSet>
      <dgm:spPr/>
    </dgm:pt>
    <dgm:pt modelId="{844F6EA1-EF11-4B43-B5D8-58B28F775E6E}" type="pres">
      <dgm:prSet presAssocID="{420C5DB1-E635-4D11-8566-925B3CF61A7F}" presName="sibTrans" presStyleCnt="0"/>
      <dgm:spPr/>
    </dgm:pt>
    <dgm:pt modelId="{233B91F8-638D-4F09-81F2-EA764668056C}" type="pres">
      <dgm:prSet presAssocID="{C6A4656E-FBBA-496D-8E1C-1F11E8C22AA7}" presName="compNode" presStyleCnt="0"/>
      <dgm:spPr/>
    </dgm:pt>
    <dgm:pt modelId="{60802FC7-227B-417A-AFF1-A78F0DFEF1AC}" type="pres">
      <dgm:prSet presAssocID="{C6A4656E-FBBA-496D-8E1C-1F11E8C22AA7}" presName="bgRect" presStyleLbl="bgShp" presStyleIdx="3" presStyleCnt="4"/>
      <dgm:spPr/>
    </dgm:pt>
    <dgm:pt modelId="{C60B6623-3C13-46E5-A225-6EE530245631}" type="pres">
      <dgm:prSet presAssocID="{C6A4656E-FBBA-496D-8E1C-1F11E8C22AA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
        </a:ext>
      </dgm:extLst>
    </dgm:pt>
    <dgm:pt modelId="{29E129D2-E955-438E-9508-28552D868DCC}" type="pres">
      <dgm:prSet presAssocID="{C6A4656E-FBBA-496D-8E1C-1F11E8C22AA7}" presName="spaceRect" presStyleCnt="0"/>
      <dgm:spPr/>
    </dgm:pt>
    <dgm:pt modelId="{BF19A382-1C31-46B5-A106-0486F428A5A8}" type="pres">
      <dgm:prSet presAssocID="{C6A4656E-FBBA-496D-8E1C-1F11E8C22AA7}" presName="parTx" presStyleLbl="revTx" presStyleIdx="3" presStyleCnt="4">
        <dgm:presLayoutVars>
          <dgm:chMax val="0"/>
          <dgm:chPref val="0"/>
        </dgm:presLayoutVars>
      </dgm:prSet>
      <dgm:spPr/>
    </dgm:pt>
  </dgm:ptLst>
  <dgm:cxnLst>
    <dgm:cxn modelId="{0B4EC70C-C75F-4B1D-A0D7-ADF8B162AE64}" type="presOf" srcId="{3067DE6A-4CF6-4F53-AA1E-D91803E07E29}" destId="{B51FDF8E-220C-4D4B-BFCD-8C1B9571CA5B}" srcOrd="0" destOrd="0" presId="urn:microsoft.com/office/officeart/2018/2/layout/IconVerticalSolidList"/>
    <dgm:cxn modelId="{3286CA24-9A6C-4146-9F1F-9317CB8E3638}" srcId="{90B13642-E0AD-4C7C-A86E-2E0A77A616CA}" destId="{C6A4656E-FBBA-496D-8E1C-1F11E8C22AA7}" srcOrd="3" destOrd="0" parTransId="{C823D261-A13C-4253-A37E-CDF610FA9C8A}" sibTransId="{E20DF2C4-2BDD-4EF2-B87B-09998DAE0AC4}"/>
    <dgm:cxn modelId="{8F1F2E2D-51A0-44DE-A81C-6937D8E12108}" type="presOf" srcId="{90B13642-E0AD-4C7C-A86E-2E0A77A616CA}" destId="{7F05B437-5BD5-40C8-B688-F63428F00F4E}" srcOrd="0" destOrd="0" presId="urn:microsoft.com/office/officeart/2018/2/layout/IconVerticalSolidList"/>
    <dgm:cxn modelId="{690BB433-6EFB-4FB3-B680-01ACEE622F78}" type="presOf" srcId="{D41B4ADD-0437-4CB0-85F4-324F6B85C1FC}" destId="{BEB0B7C6-C9F3-42DE-A9EF-829C2F49A257}" srcOrd="0" destOrd="0" presId="urn:microsoft.com/office/officeart/2018/2/layout/IconVerticalSolidList"/>
    <dgm:cxn modelId="{D06DC646-A4B9-4875-9CA2-DBFD534AAE5F}" srcId="{90B13642-E0AD-4C7C-A86E-2E0A77A616CA}" destId="{D41B4ADD-0437-4CB0-85F4-324F6B85C1FC}" srcOrd="2" destOrd="0" parTransId="{AA3334D0-897F-49A5-A41F-3C6D897DD986}" sibTransId="{420C5DB1-E635-4D11-8566-925B3CF61A7F}"/>
    <dgm:cxn modelId="{28A20C4A-76BC-4197-A60B-FFBF4122A9EE}" srcId="{90B13642-E0AD-4C7C-A86E-2E0A77A616CA}" destId="{C20F995C-011F-4986-B0B4-4E506018E0CC}" srcOrd="0" destOrd="0" parTransId="{F5092D75-7CC8-48CB-841F-55415655D4B8}" sibTransId="{A896A96B-5C22-4077-AFCE-8394FD255796}"/>
    <dgm:cxn modelId="{C6F7F495-ABFB-41C3-A666-4994051F7971}" srcId="{90B13642-E0AD-4C7C-A86E-2E0A77A616CA}" destId="{3067DE6A-4CF6-4F53-AA1E-D91803E07E29}" srcOrd="1" destOrd="0" parTransId="{08215834-3F97-4D9B-B9B4-F435DE6BDF04}" sibTransId="{87FEB064-0EB1-4204-BC9C-CBA466B5ECE5}"/>
    <dgm:cxn modelId="{1B5DC0A0-C45A-45EE-B054-0E87AB241A1C}" type="presOf" srcId="{C20F995C-011F-4986-B0B4-4E506018E0CC}" destId="{0A0611BF-641B-47E1-801C-B2FAAA2B9054}" srcOrd="0" destOrd="0" presId="urn:microsoft.com/office/officeart/2018/2/layout/IconVerticalSolidList"/>
    <dgm:cxn modelId="{150F68B0-C319-4759-A679-C34324C3C93B}" type="presOf" srcId="{C6A4656E-FBBA-496D-8E1C-1F11E8C22AA7}" destId="{BF19A382-1C31-46B5-A106-0486F428A5A8}" srcOrd="0" destOrd="0" presId="urn:microsoft.com/office/officeart/2018/2/layout/IconVerticalSolidList"/>
    <dgm:cxn modelId="{EC9D0352-ABD3-443F-A03B-49CC4E9BA467}" type="presParOf" srcId="{7F05B437-5BD5-40C8-B688-F63428F00F4E}" destId="{95EC0591-6632-4D4D-9FBF-EEB37C06AD26}" srcOrd="0" destOrd="0" presId="urn:microsoft.com/office/officeart/2018/2/layout/IconVerticalSolidList"/>
    <dgm:cxn modelId="{C3493DDD-6313-4A4E-9244-0AF232D683C1}" type="presParOf" srcId="{95EC0591-6632-4D4D-9FBF-EEB37C06AD26}" destId="{B1E10F7D-A8F5-4B5A-BD31-A39E504ADE0B}" srcOrd="0" destOrd="0" presId="urn:microsoft.com/office/officeart/2018/2/layout/IconVerticalSolidList"/>
    <dgm:cxn modelId="{2236ECB1-B27E-4F58-BF9A-B77F4512C27D}" type="presParOf" srcId="{95EC0591-6632-4D4D-9FBF-EEB37C06AD26}" destId="{C50D0A77-057F-486C-BA2D-2E11021AB0A9}" srcOrd="1" destOrd="0" presId="urn:microsoft.com/office/officeart/2018/2/layout/IconVerticalSolidList"/>
    <dgm:cxn modelId="{B3E8EA3B-1DE4-4A7A-9F92-886CF58AD0D3}" type="presParOf" srcId="{95EC0591-6632-4D4D-9FBF-EEB37C06AD26}" destId="{E631B19E-BB6B-46CA-A28C-0B85E1E306CF}" srcOrd="2" destOrd="0" presId="urn:microsoft.com/office/officeart/2018/2/layout/IconVerticalSolidList"/>
    <dgm:cxn modelId="{5875E7A2-75D3-40A8-9215-7DAE543586B4}" type="presParOf" srcId="{95EC0591-6632-4D4D-9FBF-EEB37C06AD26}" destId="{0A0611BF-641B-47E1-801C-B2FAAA2B9054}" srcOrd="3" destOrd="0" presId="urn:microsoft.com/office/officeart/2018/2/layout/IconVerticalSolidList"/>
    <dgm:cxn modelId="{5584CD30-BAA6-4E4C-985C-F2D4E4ECADD7}" type="presParOf" srcId="{7F05B437-5BD5-40C8-B688-F63428F00F4E}" destId="{81162217-AA44-4E43-BDF9-E933C2F79462}" srcOrd="1" destOrd="0" presId="urn:microsoft.com/office/officeart/2018/2/layout/IconVerticalSolidList"/>
    <dgm:cxn modelId="{63180442-B23A-4FA2-B779-60CC5D00E2D4}" type="presParOf" srcId="{7F05B437-5BD5-40C8-B688-F63428F00F4E}" destId="{79B7D6C9-D5F9-48C5-88EF-D4ABF4D73612}" srcOrd="2" destOrd="0" presId="urn:microsoft.com/office/officeart/2018/2/layout/IconVerticalSolidList"/>
    <dgm:cxn modelId="{D28B19A9-6B84-4EA7-8867-F2B0EF223E9D}" type="presParOf" srcId="{79B7D6C9-D5F9-48C5-88EF-D4ABF4D73612}" destId="{94C7FF01-B568-4104-B7A0-EF2653187C24}" srcOrd="0" destOrd="0" presId="urn:microsoft.com/office/officeart/2018/2/layout/IconVerticalSolidList"/>
    <dgm:cxn modelId="{832F0AEE-9AB0-41C9-926C-90FFD41C038E}" type="presParOf" srcId="{79B7D6C9-D5F9-48C5-88EF-D4ABF4D73612}" destId="{5A9FB91D-FFDF-4AE8-8B9B-A883FA3BF2D3}" srcOrd="1" destOrd="0" presId="urn:microsoft.com/office/officeart/2018/2/layout/IconVerticalSolidList"/>
    <dgm:cxn modelId="{8D94B374-1ED5-4AAD-B904-4644D0ECE81C}" type="presParOf" srcId="{79B7D6C9-D5F9-48C5-88EF-D4ABF4D73612}" destId="{5B286B27-6464-405D-8B41-07AC56CA5788}" srcOrd="2" destOrd="0" presId="urn:microsoft.com/office/officeart/2018/2/layout/IconVerticalSolidList"/>
    <dgm:cxn modelId="{FBEE5A4D-9635-4CA5-B912-773F137043CF}" type="presParOf" srcId="{79B7D6C9-D5F9-48C5-88EF-D4ABF4D73612}" destId="{B51FDF8E-220C-4D4B-BFCD-8C1B9571CA5B}" srcOrd="3" destOrd="0" presId="urn:microsoft.com/office/officeart/2018/2/layout/IconVerticalSolidList"/>
    <dgm:cxn modelId="{353FBEC2-D321-46F2-80D7-AACD79B7D390}" type="presParOf" srcId="{7F05B437-5BD5-40C8-B688-F63428F00F4E}" destId="{A1B4AC80-1EDF-4022-8096-AC3D4B2608AA}" srcOrd="3" destOrd="0" presId="urn:microsoft.com/office/officeart/2018/2/layout/IconVerticalSolidList"/>
    <dgm:cxn modelId="{A2D713AA-165F-410F-BF0B-7BD0F6F6A33F}" type="presParOf" srcId="{7F05B437-5BD5-40C8-B688-F63428F00F4E}" destId="{3F0C25A8-C5EF-49B8-986E-BC5C8591B72D}" srcOrd="4" destOrd="0" presId="urn:microsoft.com/office/officeart/2018/2/layout/IconVerticalSolidList"/>
    <dgm:cxn modelId="{E7D425FF-078B-4C92-BC1E-38CD3572BC56}" type="presParOf" srcId="{3F0C25A8-C5EF-49B8-986E-BC5C8591B72D}" destId="{C64F23E7-73D3-426B-98B0-ECECD0894227}" srcOrd="0" destOrd="0" presId="urn:microsoft.com/office/officeart/2018/2/layout/IconVerticalSolidList"/>
    <dgm:cxn modelId="{D46C1EA6-D096-45F0-B8BC-69A301180DAE}" type="presParOf" srcId="{3F0C25A8-C5EF-49B8-986E-BC5C8591B72D}" destId="{35FB434F-08F3-425E-A378-482C9900D9AF}" srcOrd="1" destOrd="0" presId="urn:microsoft.com/office/officeart/2018/2/layout/IconVerticalSolidList"/>
    <dgm:cxn modelId="{2631EC72-C701-4D24-A7B3-F9697EFC1C63}" type="presParOf" srcId="{3F0C25A8-C5EF-49B8-986E-BC5C8591B72D}" destId="{611CFAB2-0917-470F-A3F5-3A408085E12B}" srcOrd="2" destOrd="0" presId="urn:microsoft.com/office/officeart/2018/2/layout/IconVerticalSolidList"/>
    <dgm:cxn modelId="{AB22677E-BFA9-4BCB-8BCB-01F468AAE2C0}" type="presParOf" srcId="{3F0C25A8-C5EF-49B8-986E-BC5C8591B72D}" destId="{BEB0B7C6-C9F3-42DE-A9EF-829C2F49A257}" srcOrd="3" destOrd="0" presId="urn:microsoft.com/office/officeart/2018/2/layout/IconVerticalSolidList"/>
    <dgm:cxn modelId="{76DEF42D-D638-4365-A71D-01A060858DFA}" type="presParOf" srcId="{7F05B437-5BD5-40C8-B688-F63428F00F4E}" destId="{844F6EA1-EF11-4B43-B5D8-58B28F775E6E}" srcOrd="5" destOrd="0" presId="urn:microsoft.com/office/officeart/2018/2/layout/IconVerticalSolidList"/>
    <dgm:cxn modelId="{7A3AE492-2A20-48C5-B959-2C6CD4BE81A0}" type="presParOf" srcId="{7F05B437-5BD5-40C8-B688-F63428F00F4E}" destId="{233B91F8-638D-4F09-81F2-EA764668056C}" srcOrd="6" destOrd="0" presId="urn:microsoft.com/office/officeart/2018/2/layout/IconVerticalSolidList"/>
    <dgm:cxn modelId="{3CCE6014-9923-4AB8-BF5C-A5E9CDAC464B}" type="presParOf" srcId="{233B91F8-638D-4F09-81F2-EA764668056C}" destId="{60802FC7-227B-417A-AFF1-A78F0DFEF1AC}" srcOrd="0" destOrd="0" presId="urn:microsoft.com/office/officeart/2018/2/layout/IconVerticalSolidList"/>
    <dgm:cxn modelId="{88A950B2-7E87-405F-981C-5A2D940B648B}" type="presParOf" srcId="{233B91F8-638D-4F09-81F2-EA764668056C}" destId="{C60B6623-3C13-46E5-A225-6EE530245631}" srcOrd="1" destOrd="0" presId="urn:microsoft.com/office/officeart/2018/2/layout/IconVerticalSolidList"/>
    <dgm:cxn modelId="{8E11C01B-2E7A-47FD-B2B5-C7260E01E571}" type="presParOf" srcId="{233B91F8-638D-4F09-81F2-EA764668056C}" destId="{29E129D2-E955-438E-9508-28552D868DCC}" srcOrd="2" destOrd="0" presId="urn:microsoft.com/office/officeart/2018/2/layout/IconVerticalSolidList"/>
    <dgm:cxn modelId="{AAA30CF8-7574-4501-AD34-7892026CA4EA}" type="presParOf" srcId="{233B91F8-638D-4F09-81F2-EA764668056C}" destId="{BF19A382-1C31-46B5-A106-0486F428A5A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09948B-B5BC-493B-A30B-2A2BC7FFD9E9}"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12D952E1-4983-4228-9227-0B0204CF6860}">
      <dgm:prSet/>
      <dgm:spPr/>
      <dgm:t>
        <a:bodyPr/>
        <a:lstStyle/>
        <a:p>
          <a:r>
            <a:rPr lang="en-US" b="0" i="0" dirty="0"/>
            <a:t>Our e-commerce business is currently grappling with several pressing challenges that directly impact our performance:</a:t>
          </a:r>
          <a:endParaRPr lang="en-US" dirty="0"/>
        </a:p>
      </dgm:t>
    </dgm:pt>
    <dgm:pt modelId="{5B5A1F4D-B777-48AB-BDC3-5E2AF62C5FDD}" type="parTrans" cxnId="{E074955A-7A78-421E-A63F-6B3B222E81B3}">
      <dgm:prSet/>
      <dgm:spPr/>
      <dgm:t>
        <a:bodyPr/>
        <a:lstStyle/>
        <a:p>
          <a:endParaRPr lang="en-US"/>
        </a:p>
      </dgm:t>
    </dgm:pt>
    <dgm:pt modelId="{FB9CD0EB-9019-4C53-96EB-92EE60336498}" type="sibTrans" cxnId="{E074955A-7A78-421E-A63F-6B3B222E81B3}">
      <dgm:prSet/>
      <dgm:spPr/>
      <dgm:t>
        <a:bodyPr/>
        <a:lstStyle/>
        <a:p>
          <a:endParaRPr lang="en-US"/>
        </a:p>
      </dgm:t>
    </dgm:pt>
    <dgm:pt modelId="{A193D782-BEB0-45BC-B9AE-77E692287FD9}">
      <dgm:prSet custT="1"/>
      <dgm:spPr/>
      <dgm:t>
        <a:bodyPr/>
        <a:lstStyle/>
        <a:p>
          <a:r>
            <a:rPr lang="en-US" sz="1200" b="1" i="0" dirty="0"/>
            <a:t>Declining Customer Engagement:</a:t>
          </a:r>
          <a:r>
            <a:rPr lang="en-US" sz="1200" b="0" i="0" dirty="0"/>
            <a:t> We've observed a continuous decline in customer engagement metrics, indicating potential issues with user interaction.</a:t>
          </a:r>
          <a:endParaRPr lang="en-US" sz="1200" dirty="0"/>
        </a:p>
      </dgm:t>
    </dgm:pt>
    <dgm:pt modelId="{154C8FB1-72AF-41AD-BCDC-4751F442DF56}" type="parTrans" cxnId="{76D20E79-81FB-4A1E-9BE2-A58BBBC5B67D}">
      <dgm:prSet/>
      <dgm:spPr/>
      <dgm:t>
        <a:bodyPr/>
        <a:lstStyle/>
        <a:p>
          <a:endParaRPr lang="en-US"/>
        </a:p>
      </dgm:t>
    </dgm:pt>
    <dgm:pt modelId="{5341B133-384B-4213-B437-5EA4D726CDDB}" type="sibTrans" cxnId="{76D20E79-81FB-4A1E-9BE2-A58BBBC5B67D}">
      <dgm:prSet/>
      <dgm:spPr/>
      <dgm:t>
        <a:bodyPr/>
        <a:lstStyle/>
        <a:p>
          <a:endParaRPr lang="en-US"/>
        </a:p>
      </dgm:t>
    </dgm:pt>
    <dgm:pt modelId="{6D956358-D308-4D7A-9B33-ED6E602EF005}">
      <dgm:prSet custT="1"/>
      <dgm:spPr/>
      <dgm:t>
        <a:bodyPr/>
        <a:lstStyle/>
        <a:p>
          <a:r>
            <a:rPr lang="en-US" sz="1200" b="1" i="0" dirty="0"/>
            <a:t>Increasing Bounce Rates:</a:t>
          </a:r>
          <a:r>
            <a:rPr lang="en-US" sz="1200" b="0" i="0" dirty="0"/>
            <a:t> Bounce rates have been on the rise, suggesting that visitors are leaving our site without exploring further</a:t>
          </a:r>
          <a:r>
            <a:rPr lang="en-US" sz="1300" b="0" i="0" dirty="0"/>
            <a:t>.</a:t>
          </a:r>
          <a:endParaRPr lang="en-US" sz="1300" dirty="0"/>
        </a:p>
      </dgm:t>
    </dgm:pt>
    <dgm:pt modelId="{FEF076FF-FCAC-4D04-ADCB-96036358FA5C}" type="parTrans" cxnId="{9631BCF6-11EE-4943-B72D-0A0DFC274A90}">
      <dgm:prSet/>
      <dgm:spPr/>
      <dgm:t>
        <a:bodyPr/>
        <a:lstStyle/>
        <a:p>
          <a:endParaRPr lang="en-US"/>
        </a:p>
      </dgm:t>
    </dgm:pt>
    <dgm:pt modelId="{7262FBCB-D73B-466B-AE2B-C57654C97AB3}" type="sibTrans" cxnId="{9631BCF6-11EE-4943-B72D-0A0DFC274A90}">
      <dgm:prSet/>
      <dgm:spPr/>
      <dgm:t>
        <a:bodyPr/>
        <a:lstStyle/>
        <a:p>
          <a:endParaRPr lang="en-US"/>
        </a:p>
      </dgm:t>
    </dgm:pt>
    <dgm:pt modelId="{4E2A8E6A-2703-4CF6-8448-C5C2881D250E}">
      <dgm:prSet custT="1"/>
      <dgm:spPr/>
      <dgm:t>
        <a:bodyPr/>
        <a:lstStyle/>
        <a:p>
          <a:r>
            <a:rPr lang="en-US" sz="1200" b="1" i="0" dirty="0"/>
            <a:t>Decreasing Revenue:</a:t>
          </a:r>
          <a:r>
            <a:rPr lang="en-US" sz="1200" b="0" i="0" dirty="0"/>
            <a:t> These challenges have contributed to decreasing revenues, highlighting the urgency of addressing these issues.</a:t>
          </a:r>
          <a:endParaRPr lang="en-US" sz="1200" dirty="0"/>
        </a:p>
      </dgm:t>
    </dgm:pt>
    <dgm:pt modelId="{536FF776-285E-4B79-AE1D-9E173760423D}" type="parTrans" cxnId="{1747E328-EDED-430E-AD1E-4821F9521B5F}">
      <dgm:prSet/>
      <dgm:spPr/>
      <dgm:t>
        <a:bodyPr/>
        <a:lstStyle/>
        <a:p>
          <a:endParaRPr lang="en-US"/>
        </a:p>
      </dgm:t>
    </dgm:pt>
    <dgm:pt modelId="{22D60881-6A03-436A-8177-5DDF8BEC91AD}" type="sibTrans" cxnId="{1747E328-EDED-430E-AD1E-4821F9521B5F}">
      <dgm:prSet/>
      <dgm:spPr/>
      <dgm:t>
        <a:bodyPr/>
        <a:lstStyle/>
        <a:p>
          <a:endParaRPr lang="en-US"/>
        </a:p>
      </dgm:t>
    </dgm:pt>
    <dgm:pt modelId="{3C30C075-41C3-4523-8858-7E511D4DF9D1}">
      <dgm:prSet/>
      <dgm:spPr/>
      <dgm:t>
        <a:bodyPr/>
        <a:lstStyle/>
        <a:p>
          <a:r>
            <a:rPr lang="en-US" b="0" i="0"/>
            <a:t>These challenges are not just numbers; they impact our business's sustainability. Identifying and addressing the underlying causes is crucial to reverse these negative trends and maintain a competitive edge.</a:t>
          </a:r>
          <a:endParaRPr lang="en-US"/>
        </a:p>
      </dgm:t>
    </dgm:pt>
    <dgm:pt modelId="{1047CB41-F473-4455-93F7-8602E8C771AF}" type="parTrans" cxnId="{8A5E24BC-F91B-4486-9217-E7D1C5A67F51}">
      <dgm:prSet/>
      <dgm:spPr/>
      <dgm:t>
        <a:bodyPr/>
        <a:lstStyle/>
        <a:p>
          <a:endParaRPr lang="en-US"/>
        </a:p>
      </dgm:t>
    </dgm:pt>
    <dgm:pt modelId="{D39A906F-FCA9-405D-AA5B-1E298CDA3576}" type="sibTrans" cxnId="{8A5E24BC-F91B-4486-9217-E7D1C5A67F51}">
      <dgm:prSet/>
      <dgm:spPr/>
      <dgm:t>
        <a:bodyPr/>
        <a:lstStyle/>
        <a:p>
          <a:endParaRPr lang="en-US"/>
        </a:p>
      </dgm:t>
    </dgm:pt>
    <dgm:pt modelId="{62587A1C-D28A-424E-817C-E912033343AE}" type="pres">
      <dgm:prSet presAssocID="{3409948B-B5BC-493B-A30B-2A2BC7FFD9E9}" presName="Name0" presStyleCnt="0">
        <dgm:presLayoutVars>
          <dgm:dir/>
          <dgm:animLvl val="lvl"/>
          <dgm:resizeHandles val="exact"/>
        </dgm:presLayoutVars>
      </dgm:prSet>
      <dgm:spPr/>
    </dgm:pt>
    <dgm:pt modelId="{9D2BA32E-9D49-4528-8126-EF2E44906945}" type="pres">
      <dgm:prSet presAssocID="{3C30C075-41C3-4523-8858-7E511D4DF9D1}" presName="boxAndChildren" presStyleCnt="0"/>
      <dgm:spPr/>
    </dgm:pt>
    <dgm:pt modelId="{97F21567-E5F7-4730-BC64-97B7997A7AC5}" type="pres">
      <dgm:prSet presAssocID="{3C30C075-41C3-4523-8858-7E511D4DF9D1}" presName="parentTextBox" presStyleLbl="node1" presStyleIdx="0" presStyleCnt="2"/>
      <dgm:spPr/>
    </dgm:pt>
    <dgm:pt modelId="{F8A66CB0-012D-4C69-98F9-1C84FB7F0966}" type="pres">
      <dgm:prSet presAssocID="{FB9CD0EB-9019-4C53-96EB-92EE60336498}" presName="sp" presStyleCnt="0"/>
      <dgm:spPr/>
    </dgm:pt>
    <dgm:pt modelId="{DA9EBC2C-140F-41AD-820C-A459F9F3C867}" type="pres">
      <dgm:prSet presAssocID="{12D952E1-4983-4228-9227-0B0204CF6860}" presName="arrowAndChildren" presStyleCnt="0"/>
      <dgm:spPr/>
    </dgm:pt>
    <dgm:pt modelId="{D9F59387-800E-4361-ADFE-D8C835C43AB0}" type="pres">
      <dgm:prSet presAssocID="{12D952E1-4983-4228-9227-0B0204CF6860}" presName="parentTextArrow" presStyleLbl="node1" presStyleIdx="0" presStyleCnt="2"/>
      <dgm:spPr/>
    </dgm:pt>
    <dgm:pt modelId="{3421F6CA-687D-4822-9E04-F2293E77BC10}" type="pres">
      <dgm:prSet presAssocID="{12D952E1-4983-4228-9227-0B0204CF6860}" presName="arrow" presStyleLbl="node1" presStyleIdx="1" presStyleCnt="2" custScaleY="126925"/>
      <dgm:spPr/>
    </dgm:pt>
    <dgm:pt modelId="{3623965D-6855-4086-8A63-C4445F0445EF}" type="pres">
      <dgm:prSet presAssocID="{12D952E1-4983-4228-9227-0B0204CF6860}" presName="descendantArrow" presStyleCnt="0"/>
      <dgm:spPr/>
    </dgm:pt>
    <dgm:pt modelId="{CBB30FF4-11B3-4794-A340-5167E95DB6D8}" type="pres">
      <dgm:prSet presAssocID="{A193D782-BEB0-45BC-B9AE-77E692287FD9}" presName="childTextArrow" presStyleLbl="fgAccFollowNode1" presStyleIdx="0" presStyleCnt="3" custScaleX="114475" custScaleY="125700">
        <dgm:presLayoutVars>
          <dgm:bulletEnabled val="1"/>
        </dgm:presLayoutVars>
      </dgm:prSet>
      <dgm:spPr/>
    </dgm:pt>
    <dgm:pt modelId="{7F447971-1C1B-4E76-86FE-738288BD486A}" type="pres">
      <dgm:prSet presAssocID="{6D956358-D308-4D7A-9B33-ED6E602EF005}" presName="childTextArrow" presStyleLbl="fgAccFollowNode1" presStyleIdx="1" presStyleCnt="3" custScaleY="127797">
        <dgm:presLayoutVars>
          <dgm:bulletEnabled val="1"/>
        </dgm:presLayoutVars>
      </dgm:prSet>
      <dgm:spPr/>
    </dgm:pt>
    <dgm:pt modelId="{1A82E4F0-D390-447D-A495-DAE8F8FE3517}" type="pres">
      <dgm:prSet presAssocID="{4E2A8E6A-2703-4CF6-8448-C5C2881D250E}" presName="childTextArrow" presStyleLbl="fgAccFollowNode1" presStyleIdx="2" presStyleCnt="3" custScaleY="127586">
        <dgm:presLayoutVars>
          <dgm:bulletEnabled val="1"/>
        </dgm:presLayoutVars>
      </dgm:prSet>
      <dgm:spPr/>
    </dgm:pt>
  </dgm:ptLst>
  <dgm:cxnLst>
    <dgm:cxn modelId="{1747E328-EDED-430E-AD1E-4821F9521B5F}" srcId="{12D952E1-4983-4228-9227-0B0204CF6860}" destId="{4E2A8E6A-2703-4CF6-8448-C5C2881D250E}" srcOrd="2" destOrd="0" parTransId="{536FF776-285E-4B79-AE1D-9E173760423D}" sibTransId="{22D60881-6A03-436A-8177-5DDF8BEC91AD}"/>
    <dgm:cxn modelId="{DD123A38-2B00-4FC3-8964-D0819515E823}" type="presOf" srcId="{12D952E1-4983-4228-9227-0B0204CF6860}" destId="{3421F6CA-687D-4822-9E04-F2293E77BC10}" srcOrd="1" destOrd="0" presId="urn:microsoft.com/office/officeart/2005/8/layout/process4"/>
    <dgm:cxn modelId="{B000494C-7EA2-4670-AD50-344ABCD0C8B7}" type="presOf" srcId="{4E2A8E6A-2703-4CF6-8448-C5C2881D250E}" destId="{1A82E4F0-D390-447D-A495-DAE8F8FE3517}" srcOrd="0" destOrd="0" presId="urn:microsoft.com/office/officeart/2005/8/layout/process4"/>
    <dgm:cxn modelId="{AB0C4253-9FCE-4BA0-9268-0ABFFC94D29B}" type="presOf" srcId="{6D956358-D308-4D7A-9B33-ED6E602EF005}" destId="{7F447971-1C1B-4E76-86FE-738288BD486A}" srcOrd="0" destOrd="0" presId="urn:microsoft.com/office/officeart/2005/8/layout/process4"/>
    <dgm:cxn modelId="{76D20E79-81FB-4A1E-9BE2-A58BBBC5B67D}" srcId="{12D952E1-4983-4228-9227-0B0204CF6860}" destId="{A193D782-BEB0-45BC-B9AE-77E692287FD9}" srcOrd="0" destOrd="0" parTransId="{154C8FB1-72AF-41AD-BCDC-4751F442DF56}" sibTransId="{5341B133-384B-4213-B437-5EA4D726CDDB}"/>
    <dgm:cxn modelId="{E074955A-7A78-421E-A63F-6B3B222E81B3}" srcId="{3409948B-B5BC-493B-A30B-2A2BC7FFD9E9}" destId="{12D952E1-4983-4228-9227-0B0204CF6860}" srcOrd="0" destOrd="0" parTransId="{5B5A1F4D-B777-48AB-BDC3-5E2AF62C5FDD}" sibTransId="{FB9CD0EB-9019-4C53-96EB-92EE60336498}"/>
    <dgm:cxn modelId="{EBF19D91-1983-49BF-BD1C-F0C0FF413770}" type="presOf" srcId="{3409948B-B5BC-493B-A30B-2A2BC7FFD9E9}" destId="{62587A1C-D28A-424E-817C-E912033343AE}" srcOrd="0" destOrd="0" presId="urn:microsoft.com/office/officeart/2005/8/layout/process4"/>
    <dgm:cxn modelId="{8A5E24BC-F91B-4486-9217-E7D1C5A67F51}" srcId="{3409948B-B5BC-493B-A30B-2A2BC7FFD9E9}" destId="{3C30C075-41C3-4523-8858-7E511D4DF9D1}" srcOrd="1" destOrd="0" parTransId="{1047CB41-F473-4455-93F7-8602E8C771AF}" sibTransId="{D39A906F-FCA9-405D-AA5B-1E298CDA3576}"/>
    <dgm:cxn modelId="{B83164BC-A976-4F61-A1A7-EF94F86DB472}" type="presOf" srcId="{3C30C075-41C3-4523-8858-7E511D4DF9D1}" destId="{97F21567-E5F7-4730-BC64-97B7997A7AC5}" srcOrd="0" destOrd="0" presId="urn:microsoft.com/office/officeart/2005/8/layout/process4"/>
    <dgm:cxn modelId="{0997A4F5-92A2-43B3-8731-AA02A07373E8}" type="presOf" srcId="{12D952E1-4983-4228-9227-0B0204CF6860}" destId="{D9F59387-800E-4361-ADFE-D8C835C43AB0}" srcOrd="0" destOrd="0" presId="urn:microsoft.com/office/officeart/2005/8/layout/process4"/>
    <dgm:cxn modelId="{2D1617F6-05A5-4CDD-B130-BB32709591B5}" type="presOf" srcId="{A193D782-BEB0-45BC-B9AE-77E692287FD9}" destId="{CBB30FF4-11B3-4794-A340-5167E95DB6D8}" srcOrd="0" destOrd="0" presId="urn:microsoft.com/office/officeart/2005/8/layout/process4"/>
    <dgm:cxn modelId="{9631BCF6-11EE-4943-B72D-0A0DFC274A90}" srcId="{12D952E1-4983-4228-9227-0B0204CF6860}" destId="{6D956358-D308-4D7A-9B33-ED6E602EF005}" srcOrd="1" destOrd="0" parTransId="{FEF076FF-FCAC-4D04-ADCB-96036358FA5C}" sibTransId="{7262FBCB-D73B-466B-AE2B-C57654C97AB3}"/>
    <dgm:cxn modelId="{802B92CD-A9F3-4496-B20E-43D780198F20}" type="presParOf" srcId="{62587A1C-D28A-424E-817C-E912033343AE}" destId="{9D2BA32E-9D49-4528-8126-EF2E44906945}" srcOrd="0" destOrd="0" presId="urn:microsoft.com/office/officeart/2005/8/layout/process4"/>
    <dgm:cxn modelId="{FDC4A291-5591-4101-8984-A7BAC4139E1E}" type="presParOf" srcId="{9D2BA32E-9D49-4528-8126-EF2E44906945}" destId="{97F21567-E5F7-4730-BC64-97B7997A7AC5}" srcOrd="0" destOrd="0" presId="urn:microsoft.com/office/officeart/2005/8/layout/process4"/>
    <dgm:cxn modelId="{181DA135-7737-4EF9-86FD-A7CD6B213E96}" type="presParOf" srcId="{62587A1C-D28A-424E-817C-E912033343AE}" destId="{F8A66CB0-012D-4C69-98F9-1C84FB7F0966}" srcOrd="1" destOrd="0" presId="urn:microsoft.com/office/officeart/2005/8/layout/process4"/>
    <dgm:cxn modelId="{0E31B0A0-66D3-4BD6-B2E9-6CF4B6B074C4}" type="presParOf" srcId="{62587A1C-D28A-424E-817C-E912033343AE}" destId="{DA9EBC2C-140F-41AD-820C-A459F9F3C867}" srcOrd="2" destOrd="0" presId="urn:microsoft.com/office/officeart/2005/8/layout/process4"/>
    <dgm:cxn modelId="{52D9DA3F-24C1-4D59-A59C-40D2D4FB897D}" type="presParOf" srcId="{DA9EBC2C-140F-41AD-820C-A459F9F3C867}" destId="{D9F59387-800E-4361-ADFE-D8C835C43AB0}" srcOrd="0" destOrd="0" presId="urn:microsoft.com/office/officeart/2005/8/layout/process4"/>
    <dgm:cxn modelId="{8663321F-A4C6-4F70-8189-514CFF5C4A29}" type="presParOf" srcId="{DA9EBC2C-140F-41AD-820C-A459F9F3C867}" destId="{3421F6CA-687D-4822-9E04-F2293E77BC10}" srcOrd="1" destOrd="0" presId="urn:microsoft.com/office/officeart/2005/8/layout/process4"/>
    <dgm:cxn modelId="{1C6FE86A-194E-4ACC-8CBD-2CC7E1F6971D}" type="presParOf" srcId="{DA9EBC2C-140F-41AD-820C-A459F9F3C867}" destId="{3623965D-6855-4086-8A63-C4445F0445EF}" srcOrd="2" destOrd="0" presId="urn:microsoft.com/office/officeart/2005/8/layout/process4"/>
    <dgm:cxn modelId="{46CAC2EC-79BF-4C4B-B232-9145207E18D9}" type="presParOf" srcId="{3623965D-6855-4086-8A63-C4445F0445EF}" destId="{CBB30FF4-11B3-4794-A340-5167E95DB6D8}" srcOrd="0" destOrd="0" presId="urn:microsoft.com/office/officeart/2005/8/layout/process4"/>
    <dgm:cxn modelId="{0CA68B34-A050-4E34-B011-451F9DDE5CD9}" type="presParOf" srcId="{3623965D-6855-4086-8A63-C4445F0445EF}" destId="{7F447971-1C1B-4E76-86FE-738288BD486A}" srcOrd="1" destOrd="0" presId="urn:microsoft.com/office/officeart/2005/8/layout/process4"/>
    <dgm:cxn modelId="{72BD9AC6-83D7-49FF-A8E9-6BF23F455346}" type="presParOf" srcId="{3623965D-6855-4086-8A63-C4445F0445EF}" destId="{1A82E4F0-D390-447D-A495-DAE8F8FE3517}" srcOrd="2"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193F32-927C-465B-9178-612A0D00159B}"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US"/>
        </a:p>
      </dgm:t>
    </dgm:pt>
    <dgm:pt modelId="{A8059041-6B61-4D13-95BC-5453F7128AE4}">
      <dgm:prSet/>
      <dgm:spPr/>
      <dgm:t>
        <a:bodyPr/>
        <a:lstStyle/>
        <a:p>
          <a:r>
            <a:rPr lang="en-US" i="0" dirty="0"/>
            <a:t>Data Quality</a:t>
          </a:r>
          <a:endParaRPr lang="en-US" dirty="0"/>
        </a:p>
      </dgm:t>
    </dgm:pt>
    <dgm:pt modelId="{536AA284-828A-458F-B65C-F00618E21513}" type="parTrans" cxnId="{800B4086-176C-4387-B231-ACFC1422E123}">
      <dgm:prSet/>
      <dgm:spPr/>
      <dgm:t>
        <a:bodyPr/>
        <a:lstStyle/>
        <a:p>
          <a:endParaRPr lang="en-US"/>
        </a:p>
      </dgm:t>
    </dgm:pt>
    <dgm:pt modelId="{B181241D-FB16-4301-BC85-00F317355EF0}" type="sibTrans" cxnId="{800B4086-176C-4387-B231-ACFC1422E123}">
      <dgm:prSet/>
      <dgm:spPr/>
      <dgm:t>
        <a:bodyPr/>
        <a:lstStyle/>
        <a:p>
          <a:endParaRPr lang="en-US"/>
        </a:p>
      </dgm:t>
    </dgm:pt>
    <dgm:pt modelId="{2DAC5484-A044-4534-90F2-82C4411CDC77}">
      <dgm:prSet/>
      <dgm:spPr/>
      <dgm:t>
        <a:bodyPr/>
        <a:lstStyle/>
        <a:p>
          <a:r>
            <a:rPr lang="en-US" i="0" dirty="0"/>
            <a:t>Challenge: The dataset contained  outliers, and inconsistencies.</a:t>
          </a:r>
          <a:endParaRPr lang="en-US" dirty="0"/>
        </a:p>
      </dgm:t>
    </dgm:pt>
    <dgm:pt modelId="{664016D6-8865-4857-BAFE-CE9A25C593D0}" type="parTrans" cxnId="{5F884DD9-EEA9-4B45-BDF9-F6A8A8966369}">
      <dgm:prSet/>
      <dgm:spPr/>
      <dgm:t>
        <a:bodyPr/>
        <a:lstStyle/>
        <a:p>
          <a:endParaRPr lang="en-US"/>
        </a:p>
      </dgm:t>
    </dgm:pt>
    <dgm:pt modelId="{182DDFF8-71F5-4D8A-A12A-DF32B7302155}" type="sibTrans" cxnId="{5F884DD9-EEA9-4B45-BDF9-F6A8A8966369}">
      <dgm:prSet/>
      <dgm:spPr/>
      <dgm:t>
        <a:bodyPr/>
        <a:lstStyle/>
        <a:p>
          <a:endParaRPr lang="en-US"/>
        </a:p>
      </dgm:t>
    </dgm:pt>
    <dgm:pt modelId="{E71F6182-7C23-490C-A60A-085BB2A773AF}">
      <dgm:prSet/>
      <dgm:spPr/>
      <dgm:t>
        <a:bodyPr/>
        <a:lstStyle/>
        <a:p>
          <a:r>
            <a:rPr lang="en-US" i="0" dirty="0"/>
            <a:t>Overcoming: Rigorous data cleaning and preprocessing were performed to ensure data quality.</a:t>
          </a:r>
          <a:endParaRPr lang="en-US" dirty="0"/>
        </a:p>
      </dgm:t>
    </dgm:pt>
    <dgm:pt modelId="{3AC48AE1-8168-437A-A3A7-A7F9E87F7F3F}" type="parTrans" cxnId="{53D7B473-B6D9-482A-A56C-730F077F9338}">
      <dgm:prSet/>
      <dgm:spPr/>
      <dgm:t>
        <a:bodyPr/>
        <a:lstStyle/>
        <a:p>
          <a:endParaRPr lang="en-US"/>
        </a:p>
      </dgm:t>
    </dgm:pt>
    <dgm:pt modelId="{97B07BE9-0B0A-42F6-B4F6-D920CFA7C607}" type="sibTrans" cxnId="{53D7B473-B6D9-482A-A56C-730F077F9338}">
      <dgm:prSet/>
      <dgm:spPr/>
      <dgm:t>
        <a:bodyPr/>
        <a:lstStyle/>
        <a:p>
          <a:endParaRPr lang="en-US"/>
        </a:p>
      </dgm:t>
    </dgm:pt>
    <dgm:pt modelId="{F87F7E58-C009-4FA7-BB29-DE798C7A187F}">
      <dgm:prSet/>
      <dgm:spPr/>
      <dgm:t>
        <a:bodyPr/>
        <a:lstStyle/>
        <a:p>
          <a:r>
            <a:rPr lang="en-US" i="0" dirty="0"/>
            <a:t>Feature Selection</a:t>
          </a:r>
          <a:endParaRPr lang="en-US" dirty="0"/>
        </a:p>
      </dgm:t>
    </dgm:pt>
    <dgm:pt modelId="{455C397D-548E-4D74-B5C8-D994348192AA}" type="parTrans" cxnId="{EACF0946-B9D7-4FC9-B9A9-A6328AA0DBA9}">
      <dgm:prSet/>
      <dgm:spPr/>
      <dgm:t>
        <a:bodyPr/>
        <a:lstStyle/>
        <a:p>
          <a:endParaRPr lang="en-US"/>
        </a:p>
      </dgm:t>
    </dgm:pt>
    <dgm:pt modelId="{1386E964-AE01-479F-84D1-4E6B80DA0F5B}" type="sibTrans" cxnId="{EACF0946-B9D7-4FC9-B9A9-A6328AA0DBA9}">
      <dgm:prSet/>
      <dgm:spPr/>
      <dgm:t>
        <a:bodyPr/>
        <a:lstStyle/>
        <a:p>
          <a:endParaRPr lang="en-US"/>
        </a:p>
      </dgm:t>
    </dgm:pt>
    <dgm:pt modelId="{FDEFF528-4606-4472-8CFB-C53C7AE532EA}">
      <dgm:prSet/>
      <dgm:spPr/>
      <dgm:t>
        <a:bodyPr/>
        <a:lstStyle/>
        <a:p>
          <a:r>
            <a:rPr lang="en-US" i="0"/>
            <a:t>Challenge: Selecting relevant features from a wide range of options.</a:t>
          </a:r>
          <a:endParaRPr lang="en-US"/>
        </a:p>
      </dgm:t>
    </dgm:pt>
    <dgm:pt modelId="{2D5B5D42-D734-4C02-A48E-929FF756607D}" type="parTrans" cxnId="{D588F072-5A58-4975-B80E-637F795251E5}">
      <dgm:prSet/>
      <dgm:spPr/>
      <dgm:t>
        <a:bodyPr/>
        <a:lstStyle/>
        <a:p>
          <a:endParaRPr lang="en-US"/>
        </a:p>
      </dgm:t>
    </dgm:pt>
    <dgm:pt modelId="{330A5D4A-68A5-4EDB-B535-7FF5F3179F24}" type="sibTrans" cxnId="{D588F072-5A58-4975-B80E-637F795251E5}">
      <dgm:prSet/>
      <dgm:spPr/>
      <dgm:t>
        <a:bodyPr/>
        <a:lstStyle/>
        <a:p>
          <a:endParaRPr lang="en-US"/>
        </a:p>
      </dgm:t>
    </dgm:pt>
    <dgm:pt modelId="{1F329C31-A6E3-4D9E-8916-A393AFE10693}">
      <dgm:prSet/>
      <dgm:spPr/>
      <dgm:t>
        <a:bodyPr/>
        <a:lstStyle/>
        <a:p>
          <a:r>
            <a:rPr lang="en-US" i="0"/>
            <a:t>Overcoming: Feature selection methods were employed to choose the most informative variables.</a:t>
          </a:r>
          <a:endParaRPr lang="en-US"/>
        </a:p>
      </dgm:t>
    </dgm:pt>
    <dgm:pt modelId="{C13BF89D-17BC-4AE4-943F-7814EB3A7196}" type="parTrans" cxnId="{A80419BE-92AF-4C98-AC17-1C87C802A6A5}">
      <dgm:prSet/>
      <dgm:spPr/>
      <dgm:t>
        <a:bodyPr/>
        <a:lstStyle/>
        <a:p>
          <a:endParaRPr lang="en-US"/>
        </a:p>
      </dgm:t>
    </dgm:pt>
    <dgm:pt modelId="{6C0B2CAA-F0AD-4296-A08A-67305AB3EF97}" type="sibTrans" cxnId="{A80419BE-92AF-4C98-AC17-1C87C802A6A5}">
      <dgm:prSet/>
      <dgm:spPr/>
      <dgm:t>
        <a:bodyPr/>
        <a:lstStyle/>
        <a:p>
          <a:endParaRPr lang="en-US"/>
        </a:p>
      </dgm:t>
    </dgm:pt>
    <dgm:pt modelId="{5138F11E-8A64-49A1-99C8-C579924C2B7F}">
      <dgm:prSet/>
      <dgm:spPr/>
      <dgm:t>
        <a:bodyPr/>
        <a:lstStyle/>
        <a:p>
          <a:r>
            <a:rPr lang="en-US" i="0" dirty="0"/>
            <a:t>Imbalanced Data</a:t>
          </a:r>
          <a:endParaRPr lang="en-US" dirty="0"/>
        </a:p>
      </dgm:t>
    </dgm:pt>
    <dgm:pt modelId="{E1C45CD1-8C02-4C2A-880E-2B2E9976E793}" type="parTrans" cxnId="{9BC20E94-382D-4B26-88BF-0B7B5DE1587F}">
      <dgm:prSet/>
      <dgm:spPr/>
      <dgm:t>
        <a:bodyPr/>
        <a:lstStyle/>
        <a:p>
          <a:endParaRPr lang="en-US"/>
        </a:p>
      </dgm:t>
    </dgm:pt>
    <dgm:pt modelId="{6F02D2BE-1438-4B34-85D1-A4C7C049CE38}" type="sibTrans" cxnId="{9BC20E94-382D-4B26-88BF-0B7B5DE1587F}">
      <dgm:prSet/>
      <dgm:spPr/>
      <dgm:t>
        <a:bodyPr/>
        <a:lstStyle/>
        <a:p>
          <a:endParaRPr lang="en-US"/>
        </a:p>
      </dgm:t>
    </dgm:pt>
    <dgm:pt modelId="{24BF0E63-A05E-4BDC-8B33-E99E2C60A8DE}">
      <dgm:prSet/>
      <dgm:spPr/>
      <dgm:t>
        <a:bodyPr/>
        <a:lstStyle/>
        <a:p>
          <a:r>
            <a:rPr lang="en-US" i="0" dirty="0"/>
            <a:t>Challenge: Imbalance between successful purchases (1) and non-purchases (0) in the dataset.</a:t>
          </a:r>
          <a:endParaRPr lang="en-US" dirty="0"/>
        </a:p>
      </dgm:t>
    </dgm:pt>
    <dgm:pt modelId="{285FDDE2-A922-4292-B0C5-DF6C4DA3355E}" type="parTrans" cxnId="{62BB7682-D637-436F-B7B8-9928604CCA9D}">
      <dgm:prSet/>
      <dgm:spPr/>
      <dgm:t>
        <a:bodyPr/>
        <a:lstStyle/>
        <a:p>
          <a:endParaRPr lang="en-US"/>
        </a:p>
      </dgm:t>
    </dgm:pt>
    <dgm:pt modelId="{08ADEF70-4368-49D0-904A-83AD79D44FE0}" type="sibTrans" cxnId="{62BB7682-D637-436F-B7B8-9928604CCA9D}">
      <dgm:prSet/>
      <dgm:spPr/>
      <dgm:t>
        <a:bodyPr/>
        <a:lstStyle/>
        <a:p>
          <a:endParaRPr lang="en-US"/>
        </a:p>
      </dgm:t>
    </dgm:pt>
    <dgm:pt modelId="{994A18F2-257E-4C05-B6D1-8C2565747B1F}">
      <dgm:prSet/>
      <dgm:spPr/>
      <dgm:t>
        <a:bodyPr/>
        <a:lstStyle/>
        <a:p>
          <a:r>
            <a:rPr lang="en-US" i="0" dirty="0"/>
            <a:t>Overcoming: Class balancing strategies, such as oversampling applied</a:t>
          </a:r>
          <a:r>
            <a:rPr lang="en-US" dirty="0"/>
            <a:t>.</a:t>
          </a:r>
        </a:p>
      </dgm:t>
    </dgm:pt>
    <dgm:pt modelId="{17D50981-85CF-4DD2-9E45-722A43DADCBB}" type="parTrans" cxnId="{DD0F5679-9BAC-43A5-A5A3-B66BD93639D7}">
      <dgm:prSet/>
      <dgm:spPr/>
      <dgm:t>
        <a:bodyPr/>
        <a:lstStyle/>
        <a:p>
          <a:endParaRPr lang="en-US"/>
        </a:p>
      </dgm:t>
    </dgm:pt>
    <dgm:pt modelId="{0B79388C-ABEE-4B9C-A550-21318AC82166}" type="sibTrans" cxnId="{DD0F5679-9BAC-43A5-A5A3-B66BD93639D7}">
      <dgm:prSet/>
      <dgm:spPr/>
      <dgm:t>
        <a:bodyPr/>
        <a:lstStyle/>
        <a:p>
          <a:endParaRPr lang="en-US"/>
        </a:p>
      </dgm:t>
    </dgm:pt>
    <dgm:pt modelId="{0183FDD4-3317-44BA-B1C7-776DB8391E09}" type="pres">
      <dgm:prSet presAssocID="{BD193F32-927C-465B-9178-612A0D00159B}" presName="Name0" presStyleCnt="0">
        <dgm:presLayoutVars>
          <dgm:dir/>
          <dgm:animLvl val="lvl"/>
          <dgm:resizeHandles val="exact"/>
        </dgm:presLayoutVars>
      </dgm:prSet>
      <dgm:spPr/>
    </dgm:pt>
    <dgm:pt modelId="{B037E81B-05A3-4134-ABDC-25C242F09B34}" type="pres">
      <dgm:prSet presAssocID="{A8059041-6B61-4D13-95BC-5453F7128AE4}" presName="linNode" presStyleCnt="0"/>
      <dgm:spPr/>
    </dgm:pt>
    <dgm:pt modelId="{B66ACDAC-317F-455F-8594-8CEA6D71B38F}" type="pres">
      <dgm:prSet presAssocID="{A8059041-6B61-4D13-95BC-5453F7128AE4}" presName="parentText" presStyleLbl="node1" presStyleIdx="0" presStyleCnt="3">
        <dgm:presLayoutVars>
          <dgm:chMax val="1"/>
          <dgm:bulletEnabled val="1"/>
        </dgm:presLayoutVars>
      </dgm:prSet>
      <dgm:spPr/>
    </dgm:pt>
    <dgm:pt modelId="{36DA2040-638E-4194-84DC-89B183697D07}" type="pres">
      <dgm:prSet presAssocID="{A8059041-6B61-4D13-95BC-5453F7128AE4}" presName="descendantText" presStyleLbl="alignAccFollowNode1" presStyleIdx="0" presStyleCnt="3">
        <dgm:presLayoutVars>
          <dgm:bulletEnabled val="1"/>
        </dgm:presLayoutVars>
      </dgm:prSet>
      <dgm:spPr/>
    </dgm:pt>
    <dgm:pt modelId="{60BF3543-86F0-4EA7-B0A3-EE8DBF4B4A3C}" type="pres">
      <dgm:prSet presAssocID="{B181241D-FB16-4301-BC85-00F317355EF0}" presName="sp" presStyleCnt="0"/>
      <dgm:spPr/>
    </dgm:pt>
    <dgm:pt modelId="{CA48C12F-19AF-4711-B4DE-AF0D96290082}" type="pres">
      <dgm:prSet presAssocID="{F87F7E58-C009-4FA7-BB29-DE798C7A187F}" presName="linNode" presStyleCnt="0"/>
      <dgm:spPr/>
    </dgm:pt>
    <dgm:pt modelId="{7C12B8D4-8206-47D5-B405-84AC7566F03A}" type="pres">
      <dgm:prSet presAssocID="{F87F7E58-C009-4FA7-BB29-DE798C7A187F}" presName="parentText" presStyleLbl="node1" presStyleIdx="1" presStyleCnt="3">
        <dgm:presLayoutVars>
          <dgm:chMax val="1"/>
          <dgm:bulletEnabled val="1"/>
        </dgm:presLayoutVars>
      </dgm:prSet>
      <dgm:spPr/>
    </dgm:pt>
    <dgm:pt modelId="{676ED651-72A3-4D7D-8C9F-8C91B1B10887}" type="pres">
      <dgm:prSet presAssocID="{F87F7E58-C009-4FA7-BB29-DE798C7A187F}" presName="descendantText" presStyleLbl="alignAccFollowNode1" presStyleIdx="1" presStyleCnt="3">
        <dgm:presLayoutVars>
          <dgm:bulletEnabled val="1"/>
        </dgm:presLayoutVars>
      </dgm:prSet>
      <dgm:spPr/>
    </dgm:pt>
    <dgm:pt modelId="{1A81FE63-6A77-43C6-9CAE-4F080A3E258F}" type="pres">
      <dgm:prSet presAssocID="{1386E964-AE01-479F-84D1-4E6B80DA0F5B}" presName="sp" presStyleCnt="0"/>
      <dgm:spPr/>
    </dgm:pt>
    <dgm:pt modelId="{00659B5D-44D4-41C0-8566-E3B361C482F9}" type="pres">
      <dgm:prSet presAssocID="{5138F11E-8A64-49A1-99C8-C579924C2B7F}" presName="linNode" presStyleCnt="0"/>
      <dgm:spPr/>
    </dgm:pt>
    <dgm:pt modelId="{093E0312-4F5F-4766-80B3-351A76989ADE}" type="pres">
      <dgm:prSet presAssocID="{5138F11E-8A64-49A1-99C8-C579924C2B7F}" presName="parentText" presStyleLbl="node1" presStyleIdx="2" presStyleCnt="3">
        <dgm:presLayoutVars>
          <dgm:chMax val="1"/>
          <dgm:bulletEnabled val="1"/>
        </dgm:presLayoutVars>
      </dgm:prSet>
      <dgm:spPr/>
    </dgm:pt>
    <dgm:pt modelId="{C21ADB97-1190-46D8-B8CC-E2F829396807}" type="pres">
      <dgm:prSet presAssocID="{5138F11E-8A64-49A1-99C8-C579924C2B7F}" presName="descendantText" presStyleLbl="alignAccFollowNode1" presStyleIdx="2" presStyleCnt="3">
        <dgm:presLayoutVars>
          <dgm:bulletEnabled val="1"/>
        </dgm:presLayoutVars>
      </dgm:prSet>
      <dgm:spPr/>
    </dgm:pt>
  </dgm:ptLst>
  <dgm:cxnLst>
    <dgm:cxn modelId="{B632860D-66EC-49DF-ADD6-AE8DF43445FD}" type="presOf" srcId="{F87F7E58-C009-4FA7-BB29-DE798C7A187F}" destId="{7C12B8D4-8206-47D5-B405-84AC7566F03A}" srcOrd="0" destOrd="0" presId="urn:microsoft.com/office/officeart/2005/8/layout/vList5"/>
    <dgm:cxn modelId="{12E13412-42FA-4168-A93B-4256AA4D389D}" type="presOf" srcId="{A8059041-6B61-4D13-95BC-5453F7128AE4}" destId="{B66ACDAC-317F-455F-8594-8CEA6D71B38F}" srcOrd="0" destOrd="0" presId="urn:microsoft.com/office/officeart/2005/8/layout/vList5"/>
    <dgm:cxn modelId="{9B724762-E792-4EB5-9844-F0ECC6499779}" type="presOf" srcId="{1F329C31-A6E3-4D9E-8916-A393AFE10693}" destId="{676ED651-72A3-4D7D-8C9F-8C91B1B10887}" srcOrd="0" destOrd="1" presId="urn:microsoft.com/office/officeart/2005/8/layout/vList5"/>
    <dgm:cxn modelId="{EACF0946-B9D7-4FC9-B9A9-A6328AA0DBA9}" srcId="{BD193F32-927C-465B-9178-612A0D00159B}" destId="{F87F7E58-C009-4FA7-BB29-DE798C7A187F}" srcOrd="1" destOrd="0" parTransId="{455C397D-548E-4D74-B5C8-D994348192AA}" sibTransId="{1386E964-AE01-479F-84D1-4E6B80DA0F5B}"/>
    <dgm:cxn modelId="{59D8D950-1AF7-4749-BC9C-4FB594E005DA}" type="presOf" srcId="{24BF0E63-A05E-4BDC-8B33-E99E2C60A8DE}" destId="{C21ADB97-1190-46D8-B8CC-E2F829396807}" srcOrd="0" destOrd="0" presId="urn:microsoft.com/office/officeart/2005/8/layout/vList5"/>
    <dgm:cxn modelId="{D588F072-5A58-4975-B80E-637F795251E5}" srcId="{F87F7E58-C009-4FA7-BB29-DE798C7A187F}" destId="{FDEFF528-4606-4472-8CFB-C53C7AE532EA}" srcOrd="0" destOrd="0" parTransId="{2D5B5D42-D734-4C02-A48E-929FF756607D}" sibTransId="{330A5D4A-68A5-4EDB-B535-7FF5F3179F24}"/>
    <dgm:cxn modelId="{53D7B473-B6D9-482A-A56C-730F077F9338}" srcId="{A8059041-6B61-4D13-95BC-5453F7128AE4}" destId="{E71F6182-7C23-490C-A60A-085BB2A773AF}" srcOrd="1" destOrd="0" parTransId="{3AC48AE1-8168-437A-A3A7-A7F9E87F7F3F}" sibTransId="{97B07BE9-0B0A-42F6-B4F6-D920CFA7C607}"/>
    <dgm:cxn modelId="{DD0F5679-9BAC-43A5-A5A3-B66BD93639D7}" srcId="{5138F11E-8A64-49A1-99C8-C579924C2B7F}" destId="{994A18F2-257E-4C05-B6D1-8C2565747B1F}" srcOrd="1" destOrd="0" parTransId="{17D50981-85CF-4DD2-9E45-722A43DADCBB}" sibTransId="{0B79388C-ABEE-4B9C-A550-21318AC82166}"/>
    <dgm:cxn modelId="{41A2F47E-E40D-4C97-B45E-E6CEC10E9093}" type="presOf" srcId="{994A18F2-257E-4C05-B6D1-8C2565747B1F}" destId="{C21ADB97-1190-46D8-B8CC-E2F829396807}" srcOrd="0" destOrd="1" presId="urn:microsoft.com/office/officeart/2005/8/layout/vList5"/>
    <dgm:cxn modelId="{62BB7682-D637-436F-B7B8-9928604CCA9D}" srcId="{5138F11E-8A64-49A1-99C8-C579924C2B7F}" destId="{24BF0E63-A05E-4BDC-8B33-E99E2C60A8DE}" srcOrd="0" destOrd="0" parTransId="{285FDDE2-A922-4292-B0C5-DF6C4DA3355E}" sibTransId="{08ADEF70-4368-49D0-904A-83AD79D44FE0}"/>
    <dgm:cxn modelId="{800B4086-176C-4387-B231-ACFC1422E123}" srcId="{BD193F32-927C-465B-9178-612A0D00159B}" destId="{A8059041-6B61-4D13-95BC-5453F7128AE4}" srcOrd="0" destOrd="0" parTransId="{536AA284-828A-458F-B65C-F00618E21513}" sibTransId="{B181241D-FB16-4301-BC85-00F317355EF0}"/>
    <dgm:cxn modelId="{9BC20E94-382D-4B26-88BF-0B7B5DE1587F}" srcId="{BD193F32-927C-465B-9178-612A0D00159B}" destId="{5138F11E-8A64-49A1-99C8-C579924C2B7F}" srcOrd="2" destOrd="0" parTransId="{E1C45CD1-8C02-4C2A-880E-2B2E9976E793}" sibTransId="{6F02D2BE-1438-4B34-85D1-A4C7C049CE38}"/>
    <dgm:cxn modelId="{27D911A1-6FEB-4204-B17A-AB7C9E9AE0E2}" type="presOf" srcId="{2DAC5484-A044-4534-90F2-82C4411CDC77}" destId="{36DA2040-638E-4194-84DC-89B183697D07}" srcOrd="0" destOrd="0" presId="urn:microsoft.com/office/officeart/2005/8/layout/vList5"/>
    <dgm:cxn modelId="{37B3CFA1-E06C-4601-AFFB-512FE781D937}" type="presOf" srcId="{BD193F32-927C-465B-9178-612A0D00159B}" destId="{0183FDD4-3317-44BA-B1C7-776DB8391E09}" srcOrd="0" destOrd="0" presId="urn:microsoft.com/office/officeart/2005/8/layout/vList5"/>
    <dgm:cxn modelId="{6A0C2FAC-7195-4BC0-9591-CE29596A5784}" type="presOf" srcId="{FDEFF528-4606-4472-8CFB-C53C7AE532EA}" destId="{676ED651-72A3-4D7D-8C9F-8C91B1B10887}" srcOrd="0" destOrd="0" presId="urn:microsoft.com/office/officeart/2005/8/layout/vList5"/>
    <dgm:cxn modelId="{A80419BE-92AF-4C98-AC17-1C87C802A6A5}" srcId="{F87F7E58-C009-4FA7-BB29-DE798C7A187F}" destId="{1F329C31-A6E3-4D9E-8916-A393AFE10693}" srcOrd="1" destOrd="0" parTransId="{C13BF89D-17BC-4AE4-943F-7814EB3A7196}" sibTransId="{6C0B2CAA-F0AD-4296-A08A-67305AB3EF97}"/>
    <dgm:cxn modelId="{AFF8DBC6-67DC-4442-9446-4B9AA9392ECD}" type="presOf" srcId="{5138F11E-8A64-49A1-99C8-C579924C2B7F}" destId="{093E0312-4F5F-4766-80B3-351A76989ADE}" srcOrd="0" destOrd="0" presId="urn:microsoft.com/office/officeart/2005/8/layout/vList5"/>
    <dgm:cxn modelId="{5F884DD9-EEA9-4B45-BDF9-F6A8A8966369}" srcId="{A8059041-6B61-4D13-95BC-5453F7128AE4}" destId="{2DAC5484-A044-4534-90F2-82C4411CDC77}" srcOrd="0" destOrd="0" parTransId="{664016D6-8865-4857-BAFE-CE9A25C593D0}" sibTransId="{182DDFF8-71F5-4D8A-A12A-DF32B7302155}"/>
    <dgm:cxn modelId="{479521E5-F144-4D57-9FA0-B28A9C10562C}" type="presOf" srcId="{E71F6182-7C23-490C-A60A-085BB2A773AF}" destId="{36DA2040-638E-4194-84DC-89B183697D07}" srcOrd="0" destOrd="1" presId="urn:microsoft.com/office/officeart/2005/8/layout/vList5"/>
    <dgm:cxn modelId="{C4F640CD-0758-4929-8E3F-F4B600ABC9A9}" type="presParOf" srcId="{0183FDD4-3317-44BA-B1C7-776DB8391E09}" destId="{B037E81B-05A3-4134-ABDC-25C242F09B34}" srcOrd="0" destOrd="0" presId="urn:microsoft.com/office/officeart/2005/8/layout/vList5"/>
    <dgm:cxn modelId="{8548553A-9A02-48B5-AE4F-7F5043D71899}" type="presParOf" srcId="{B037E81B-05A3-4134-ABDC-25C242F09B34}" destId="{B66ACDAC-317F-455F-8594-8CEA6D71B38F}" srcOrd="0" destOrd="0" presId="urn:microsoft.com/office/officeart/2005/8/layout/vList5"/>
    <dgm:cxn modelId="{BF00FE41-BB49-4FB4-A9DE-BB1E4A952056}" type="presParOf" srcId="{B037E81B-05A3-4134-ABDC-25C242F09B34}" destId="{36DA2040-638E-4194-84DC-89B183697D07}" srcOrd="1" destOrd="0" presId="urn:microsoft.com/office/officeart/2005/8/layout/vList5"/>
    <dgm:cxn modelId="{E928824F-B46D-49D5-A73F-4E89FE4047C6}" type="presParOf" srcId="{0183FDD4-3317-44BA-B1C7-776DB8391E09}" destId="{60BF3543-86F0-4EA7-B0A3-EE8DBF4B4A3C}" srcOrd="1" destOrd="0" presId="urn:microsoft.com/office/officeart/2005/8/layout/vList5"/>
    <dgm:cxn modelId="{B0F5A923-384E-4786-81B8-C794C5C3B238}" type="presParOf" srcId="{0183FDD4-3317-44BA-B1C7-776DB8391E09}" destId="{CA48C12F-19AF-4711-B4DE-AF0D96290082}" srcOrd="2" destOrd="0" presId="urn:microsoft.com/office/officeart/2005/8/layout/vList5"/>
    <dgm:cxn modelId="{ADE5BE32-1208-4FCC-A387-09E5BC034EEE}" type="presParOf" srcId="{CA48C12F-19AF-4711-B4DE-AF0D96290082}" destId="{7C12B8D4-8206-47D5-B405-84AC7566F03A}" srcOrd="0" destOrd="0" presId="urn:microsoft.com/office/officeart/2005/8/layout/vList5"/>
    <dgm:cxn modelId="{E91AA107-032F-4BB0-AFD8-6CCE9343E515}" type="presParOf" srcId="{CA48C12F-19AF-4711-B4DE-AF0D96290082}" destId="{676ED651-72A3-4D7D-8C9F-8C91B1B10887}" srcOrd="1" destOrd="0" presId="urn:microsoft.com/office/officeart/2005/8/layout/vList5"/>
    <dgm:cxn modelId="{02295CB4-2010-4008-B37B-C6F55A98DD45}" type="presParOf" srcId="{0183FDD4-3317-44BA-B1C7-776DB8391E09}" destId="{1A81FE63-6A77-43C6-9CAE-4F080A3E258F}" srcOrd="3" destOrd="0" presId="urn:microsoft.com/office/officeart/2005/8/layout/vList5"/>
    <dgm:cxn modelId="{AC6EFF6E-5419-4891-B001-FDA5286948D9}" type="presParOf" srcId="{0183FDD4-3317-44BA-B1C7-776DB8391E09}" destId="{00659B5D-44D4-41C0-8566-E3B361C482F9}" srcOrd="4" destOrd="0" presId="urn:microsoft.com/office/officeart/2005/8/layout/vList5"/>
    <dgm:cxn modelId="{0D6162C5-4397-45FD-929E-58D7576C1E11}" type="presParOf" srcId="{00659B5D-44D4-41C0-8566-E3B361C482F9}" destId="{093E0312-4F5F-4766-80B3-351A76989ADE}" srcOrd="0" destOrd="0" presId="urn:microsoft.com/office/officeart/2005/8/layout/vList5"/>
    <dgm:cxn modelId="{6E75EA12-D037-4546-AE60-30B4DA572D16}" type="presParOf" srcId="{00659B5D-44D4-41C0-8566-E3B361C482F9}" destId="{C21ADB97-1190-46D8-B8CC-E2F82939680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8BB268-43E8-4A13-83EC-A919B8D7627F}" type="doc">
      <dgm:prSet loTypeId="urn:microsoft.com/office/officeart/2018/2/layout/IconVerticalSolid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4A63A27D-4AAE-4403-A190-E8C8DA8067D5}">
      <dgm:prSet/>
      <dgm:spPr/>
      <dgm:t>
        <a:bodyPr/>
        <a:lstStyle/>
        <a:p>
          <a:pPr>
            <a:lnSpc>
              <a:spcPct val="100000"/>
            </a:lnSpc>
          </a:pPr>
          <a:r>
            <a:rPr lang="en-US" dirty="0">
              <a:solidFill>
                <a:schemeClr val="bg1"/>
              </a:solidFill>
              <a:latin typeface="Arial Black" panose="020B0A04020102020204" pitchFamily="34" charset="0"/>
            </a:rPr>
            <a:t>The analysis reveals that implementing a Random Forest for predictive analytics in our e-commerce platform is the most effective strategy. This model's superior F1 score, and AUC  will allow us to accurately predict and enhance customer purchase intentions. </a:t>
          </a:r>
        </a:p>
      </dgm:t>
    </dgm:pt>
    <dgm:pt modelId="{45E6C38A-8D60-45D3-A980-2A2AD32D16E3}" type="parTrans" cxnId="{EE3E5A5B-F82D-4D1D-821E-55121AFAC292}">
      <dgm:prSet/>
      <dgm:spPr/>
      <dgm:t>
        <a:bodyPr/>
        <a:lstStyle/>
        <a:p>
          <a:endParaRPr lang="en-US"/>
        </a:p>
      </dgm:t>
    </dgm:pt>
    <dgm:pt modelId="{C1784AB8-9EFD-47A6-8347-D871A5455549}" type="sibTrans" cxnId="{EE3E5A5B-F82D-4D1D-821E-55121AFAC292}">
      <dgm:prSet/>
      <dgm:spPr/>
      <dgm:t>
        <a:bodyPr/>
        <a:lstStyle/>
        <a:p>
          <a:pPr>
            <a:lnSpc>
              <a:spcPct val="100000"/>
            </a:lnSpc>
          </a:pPr>
          <a:endParaRPr lang="en-US"/>
        </a:p>
      </dgm:t>
    </dgm:pt>
    <dgm:pt modelId="{FEAA574E-FD47-4CE9-9D0A-4B4E28F70959}">
      <dgm:prSet/>
      <dgm:spPr/>
      <dgm:t>
        <a:bodyPr/>
        <a:lstStyle/>
        <a:p>
          <a:pPr>
            <a:lnSpc>
              <a:spcPct val="100000"/>
            </a:lnSpc>
          </a:pPr>
          <a:r>
            <a:rPr lang="en-US" dirty="0">
              <a:solidFill>
                <a:schemeClr val="bg1"/>
              </a:solidFill>
              <a:latin typeface="Arial Black" panose="020B0A04020102020204" pitchFamily="34" charset="0"/>
            </a:rPr>
            <a:t>Adopting this model will enable targeted marketing strategies, optimize customer interactions, and potentially reduce bounce rates, thereby increasing customer engagement and revenue. The integration of this model into our business processes, complemented by a responsive data feedback system, is essential for adapting to consumer trends and securing a competitive advantage in the rapidly evolving e-commerce landscape.</a:t>
          </a:r>
        </a:p>
      </dgm:t>
    </dgm:pt>
    <dgm:pt modelId="{0879EA53-3D28-40A1-8338-0C48A6AE7C5C}" type="sibTrans" cxnId="{AE120ECA-0FE1-4508-9BBE-4C9C0F577F2E}">
      <dgm:prSet/>
      <dgm:spPr/>
      <dgm:t>
        <a:bodyPr/>
        <a:lstStyle/>
        <a:p>
          <a:endParaRPr lang="en-US"/>
        </a:p>
      </dgm:t>
    </dgm:pt>
    <dgm:pt modelId="{0BDD92EE-F991-4E59-A133-518E284A7AD6}" type="parTrans" cxnId="{AE120ECA-0FE1-4508-9BBE-4C9C0F577F2E}">
      <dgm:prSet/>
      <dgm:spPr/>
      <dgm:t>
        <a:bodyPr/>
        <a:lstStyle/>
        <a:p>
          <a:endParaRPr lang="en-US"/>
        </a:p>
      </dgm:t>
    </dgm:pt>
    <dgm:pt modelId="{DE03670A-1064-4471-A06D-DF3F0460D99C}" type="pres">
      <dgm:prSet presAssocID="{F08BB268-43E8-4A13-83EC-A919B8D7627F}" presName="root" presStyleCnt="0">
        <dgm:presLayoutVars>
          <dgm:dir/>
          <dgm:resizeHandles val="exact"/>
        </dgm:presLayoutVars>
      </dgm:prSet>
      <dgm:spPr/>
    </dgm:pt>
    <dgm:pt modelId="{F9443E94-AED9-4987-87D9-780BA8A1F084}" type="pres">
      <dgm:prSet presAssocID="{4A63A27D-4AAE-4403-A190-E8C8DA8067D5}" presName="compNode" presStyleCnt="0"/>
      <dgm:spPr/>
    </dgm:pt>
    <dgm:pt modelId="{608525B4-D3EA-44F0-8B1C-9D60AD3BFB56}" type="pres">
      <dgm:prSet presAssocID="{4A63A27D-4AAE-4403-A190-E8C8DA8067D5}" presName="bgRect" presStyleLbl="bgShp" presStyleIdx="0" presStyleCnt="2"/>
      <dgm:spPr/>
    </dgm:pt>
    <dgm:pt modelId="{63AB8958-2934-4697-9E7C-B4B86A408B3C}" type="pres">
      <dgm:prSet presAssocID="{4A63A27D-4AAE-4403-A190-E8C8DA8067D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row Circle"/>
        </a:ext>
      </dgm:extLst>
    </dgm:pt>
    <dgm:pt modelId="{7B9BEE62-66A7-4E50-BDF4-5969D3667B7F}" type="pres">
      <dgm:prSet presAssocID="{4A63A27D-4AAE-4403-A190-E8C8DA8067D5}" presName="spaceRect" presStyleCnt="0"/>
      <dgm:spPr/>
    </dgm:pt>
    <dgm:pt modelId="{AEDAD6D1-9D1B-4AC3-BF86-1029890BDA0A}" type="pres">
      <dgm:prSet presAssocID="{4A63A27D-4AAE-4403-A190-E8C8DA8067D5}" presName="parTx" presStyleLbl="revTx" presStyleIdx="0" presStyleCnt="2">
        <dgm:presLayoutVars>
          <dgm:chMax val="0"/>
          <dgm:chPref val="0"/>
        </dgm:presLayoutVars>
      </dgm:prSet>
      <dgm:spPr/>
    </dgm:pt>
    <dgm:pt modelId="{8D5245A3-7502-46EA-9563-8EC7F00C22E3}" type="pres">
      <dgm:prSet presAssocID="{C1784AB8-9EFD-47A6-8347-D871A5455549}" presName="sibTrans" presStyleCnt="0"/>
      <dgm:spPr/>
    </dgm:pt>
    <dgm:pt modelId="{CA53E0F3-0F65-4B8D-BC11-A3940201D193}" type="pres">
      <dgm:prSet presAssocID="{FEAA574E-FD47-4CE9-9D0A-4B4E28F70959}" presName="compNode" presStyleCnt="0"/>
      <dgm:spPr/>
    </dgm:pt>
    <dgm:pt modelId="{594FDBC5-0885-4EED-A13F-97609460D81C}" type="pres">
      <dgm:prSet presAssocID="{FEAA574E-FD47-4CE9-9D0A-4B4E28F70959}" presName="bgRect" presStyleLbl="bgShp" presStyleIdx="1" presStyleCnt="2"/>
      <dgm:spPr/>
    </dgm:pt>
    <dgm:pt modelId="{1E6B3A09-042F-493F-8044-D1BD90CED266}" type="pres">
      <dgm:prSet presAssocID="{FEAA574E-FD47-4CE9-9D0A-4B4E28F7095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D578BD06-8B6C-4ECD-88C1-3198035116D6}" type="pres">
      <dgm:prSet presAssocID="{FEAA574E-FD47-4CE9-9D0A-4B4E28F70959}" presName="spaceRect" presStyleCnt="0"/>
      <dgm:spPr/>
    </dgm:pt>
    <dgm:pt modelId="{81621C19-6BBA-42DB-9CBE-552CECBF412A}" type="pres">
      <dgm:prSet presAssocID="{FEAA574E-FD47-4CE9-9D0A-4B4E28F70959}" presName="parTx" presStyleLbl="revTx" presStyleIdx="1" presStyleCnt="2">
        <dgm:presLayoutVars>
          <dgm:chMax val="0"/>
          <dgm:chPref val="0"/>
        </dgm:presLayoutVars>
      </dgm:prSet>
      <dgm:spPr/>
    </dgm:pt>
  </dgm:ptLst>
  <dgm:cxnLst>
    <dgm:cxn modelId="{267B6D23-11E9-4BDA-9109-B28680B8F903}" type="presOf" srcId="{F08BB268-43E8-4A13-83EC-A919B8D7627F}" destId="{DE03670A-1064-4471-A06D-DF3F0460D99C}" srcOrd="0" destOrd="0" presId="urn:microsoft.com/office/officeart/2018/2/layout/IconVerticalSolidList"/>
    <dgm:cxn modelId="{EE3E5A5B-F82D-4D1D-821E-55121AFAC292}" srcId="{F08BB268-43E8-4A13-83EC-A919B8D7627F}" destId="{4A63A27D-4AAE-4403-A190-E8C8DA8067D5}" srcOrd="0" destOrd="0" parTransId="{45E6C38A-8D60-45D3-A980-2A2AD32D16E3}" sibTransId="{C1784AB8-9EFD-47A6-8347-D871A5455549}"/>
    <dgm:cxn modelId="{AE120ECA-0FE1-4508-9BBE-4C9C0F577F2E}" srcId="{F08BB268-43E8-4A13-83EC-A919B8D7627F}" destId="{FEAA574E-FD47-4CE9-9D0A-4B4E28F70959}" srcOrd="1" destOrd="0" parTransId="{0BDD92EE-F991-4E59-A133-518E284A7AD6}" sibTransId="{0879EA53-3D28-40A1-8338-0C48A6AE7C5C}"/>
    <dgm:cxn modelId="{B2F261E4-FBF3-4398-B5DD-14BB307A8A42}" type="presOf" srcId="{4A63A27D-4AAE-4403-A190-E8C8DA8067D5}" destId="{AEDAD6D1-9D1B-4AC3-BF86-1029890BDA0A}" srcOrd="0" destOrd="0" presId="urn:microsoft.com/office/officeart/2018/2/layout/IconVerticalSolidList"/>
    <dgm:cxn modelId="{5F4FD5E4-7435-4179-ACCC-F39762AA763D}" type="presOf" srcId="{FEAA574E-FD47-4CE9-9D0A-4B4E28F70959}" destId="{81621C19-6BBA-42DB-9CBE-552CECBF412A}" srcOrd="0" destOrd="0" presId="urn:microsoft.com/office/officeart/2018/2/layout/IconVerticalSolidList"/>
    <dgm:cxn modelId="{E4298AC2-9DD2-4EB4-B4F1-85797DFE3965}" type="presParOf" srcId="{DE03670A-1064-4471-A06D-DF3F0460D99C}" destId="{F9443E94-AED9-4987-87D9-780BA8A1F084}" srcOrd="0" destOrd="0" presId="urn:microsoft.com/office/officeart/2018/2/layout/IconVerticalSolidList"/>
    <dgm:cxn modelId="{41C3DFAA-871A-4869-9329-6AABFCF7683A}" type="presParOf" srcId="{F9443E94-AED9-4987-87D9-780BA8A1F084}" destId="{608525B4-D3EA-44F0-8B1C-9D60AD3BFB56}" srcOrd="0" destOrd="0" presId="urn:microsoft.com/office/officeart/2018/2/layout/IconVerticalSolidList"/>
    <dgm:cxn modelId="{0A6F952D-7B63-4414-8985-28824B1219C6}" type="presParOf" srcId="{F9443E94-AED9-4987-87D9-780BA8A1F084}" destId="{63AB8958-2934-4697-9E7C-B4B86A408B3C}" srcOrd="1" destOrd="0" presId="urn:microsoft.com/office/officeart/2018/2/layout/IconVerticalSolidList"/>
    <dgm:cxn modelId="{5F2F696D-C671-4A54-8C55-FDA2E07B180F}" type="presParOf" srcId="{F9443E94-AED9-4987-87D9-780BA8A1F084}" destId="{7B9BEE62-66A7-4E50-BDF4-5969D3667B7F}" srcOrd="2" destOrd="0" presId="urn:microsoft.com/office/officeart/2018/2/layout/IconVerticalSolidList"/>
    <dgm:cxn modelId="{0B3E9CCD-8B44-47B3-A953-DD6E84E1D293}" type="presParOf" srcId="{F9443E94-AED9-4987-87D9-780BA8A1F084}" destId="{AEDAD6D1-9D1B-4AC3-BF86-1029890BDA0A}" srcOrd="3" destOrd="0" presId="urn:microsoft.com/office/officeart/2018/2/layout/IconVerticalSolidList"/>
    <dgm:cxn modelId="{0C82FE88-6FF3-4EA3-9941-DF237202E3A1}" type="presParOf" srcId="{DE03670A-1064-4471-A06D-DF3F0460D99C}" destId="{8D5245A3-7502-46EA-9563-8EC7F00C22E3}" srcOrd="1" destOrd="0" presId="urn:microsoft.com/office/officeart/2018/2/layout/IconVerticalSolidList"/>
    <dgm:cxn modelId="{47919D3A-AC30-4AE8-A4C0-7F8A97A7A968}" type="presParOf" srcId="{DE03670A-1064-4471-A06D-DF3F0460D99C}" destId="{CA53E0F3-0F65-4B8D-BC11-A3940201D193}" srcOrd="2" destOrd="0" presId="urn:microsoft.com/office/officeart/2018/2/layout/IconVerticalSolidList"/>
    <dgm:cxn modelId="{85435C8C-42BF-4E64-9B89-EC2E15CCE0D1}" type="presParOf" srcId="{CA53E0F3-0F65-4B8D-BC11-A3940201D193}" destId="{594FDBC5-0885-4EED-A13F-97609460D81C}" srcOrd="0" destOrd="0" presId="urn:microsoft.com/office/officeart/2018/2/layout/IconVerticalSolidList"/>
    <dgm:cxn modelId="{14910482-7149-49BF-A387-F38AEC907D41}" type="presParOf" srcId="{CA53E0F3-0F65-4B8D-BC11-A3940201D193}" destId="{1E6B3A09-042F-493F-8044-D1BD90CED266}" srcOrd="1" destOrd="0" presId="urn:microsoft.com/office/officeart/2018/2/layout/IconVerticalSolidList"/>
    <dgm:cxn modelId="{7012EE17-7C03-4DAF-9D9B-860D5FFDDCCC}" type="presParOf" srcId="{CA53E0F3-0F65-4B8D-BC11-A3940201D193}" destId="{D578BD06-8B6C-4ECD-88C1-3198035116D6}" srcOrd="2" destOrd="0" presId="urn:microsoft.com/office/officeart/2018/2/layout/IconVerticalSolidList"/>
    <dgm:cxn modelId="{1868EEAF-8C53-4FC3-B2BB-EAF441FA06D4}" type="presParOf" srcId="{CA53E0F3-0F65-4B8D-BC11-A3940201D193}" destId="{81621C19-6BBA-42DB-9CBE-552CECBF412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10F7D-A8F5-4B5A-BD31-A39E504ADE0B}">
      <dsp:nvSpPr>
        <dsp:cNvPr id="0" name=""/>
        <dsp:cNvSpPr/>
      </dsp:nvSpPr>
      <dsp:spPr>
        <a:xfrm>
          <a:off x="0" y="231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0D0A77-057F-486C-BA2D-2E11021AB0A9}">
      <dsp:nvSpPr>
        <dsp:cNvPr id="0" name=""/>
        <dsp:cNvSpPr/>
      </dsp:nvSpPr>
      <dsp:spPr>
        <a:xfrm>
          <a:off x="355657" y="266858"/>
          <a:ext cx="646650" cy="64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0611BF-641B-47E1-801C-B2FAAA2B9054}">
      <dsp:nvSpPr>
        <dsp:cNvPr id="0" name=""/>
        <dsp:cNvSpPr/>
      </dsp:nvSpPr>
      <dsp:spPr>
        <a:xfrm>
          <a:off x="1357965" y="231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622300">
            <a:lnSpc>
              <a:spcPct val="100000"/>
            </a:lnSpc>
            <a:spcBef>
              <a:spcPct val="0"/>
            </a:spcBef>
            <a:spcAft>
              <a:spcPct val="35000"/>
            </a:spcAft>
            <a:buNone/>
          </a:pPr>
          <a:r>
            <a:rPr lang="en-US" sz="1400" b="1" kern="1200"/>
            <a:t>Kushsal Reddy</a:t>
          </a:r>
          <a:r>
            <a:rPr lang="en-US" sz="1400" kern="1200"/>
            <a:t>: </a:t>
          </a:r>
          <a:r>
            <a:rPr lang="en-US" sz="1400" b="0" i="0" kern="1200"/>
            <a:t>Conducted data preprocessing, built and optimized the predictive model, and provided insights into customer behavior.</a:t>
          </a:r>
          <a:endParaRPr lang="en-US" sz="1400" kern="1200"/>
        </a:p>
      </dsp:txBody>
      <dsp:txXfrm>
        <a:off x="1357965" y="2319"/>
        <a:ext cx="4887299" cy="1175727"/>
      </dsp:txXfrm>
    </dsp:sp>
    <dsp:sp modelId="{94C7FF01-B568-4104-B7A0-EF2653187C24}">
      <dsp:nvSpPr>
        <dsp:cNvPr id="0" name=""/>
        <dsp:cNvSpPr/>
      </dsp:nvSpPr>
      <dsp:spPr>
        <a:xfrm>
          <a:off x="0" y="147197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9FB91D-FFDF-4AE8-8B9B-A883FA3BF2D3}">
      <dsp:nvSpPr>
        <dsp:cNvPr id="0" name=""/>
        <dsp:cNvSpPr/>
      </dsp:nvSpPr>
      <dsp:spPr>
        <a:xfrm>
          <a:off x="355657" y="1736518"/>
          <a:ext cx="646650" cy="646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1FDF8E-220C-4D4B-BFCD-8C1B9571CA5B}">
      <dsp:nvSpPr>
        <dsp:cNvPr id="0" name=""/>
        <dsp:cNvSpPr/>
      </dsp:nvSpPr>
      <dsp:spPr>
        <a:xfrm>
          <a:off x="1357965" y="147197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622300">
            <a:lnSpc>
              <a:spcPct val="100000"/>
            </a:lnSpc>
            <a:spcBef>
              <a:spcPct val="0"/>
            </a:spcBef>
            <a:spcAft>
              <a:spcPct val="35000"/>
            </a:spcAft>
            <a:buNone/>
          </a:pPr>
          <a:r>
            <a:rPr lang="en-US" sz="1400" b="1" kern="1200" dirty="0"/>
            <a:t>Gopi Chand Yenikapalli</a:t>
          </a:r>
          <a:r>
            <a:rPr lang="en-US" sz="1400" kern="1200" dirty="0"/>
            <a:t>: </a:t>
          </a:r>
          <a:r>
            <a:rPr lang="en-US" sz="1400" b="0" i="0" kern="1200" dirty="0"/>
            <a:t>Managed data acquisition, storage, and the data pipeline, ensuring clean and available data for analysis and feature engineering and identified performance parameter.</a:t>
          </a:r>
          <a:endParaRPr lang="en-US" sz="1400" kern="1200" dirty="0"/>
        </a:p>
      </dsp:txBody>
      <dsp:txXfrm>
        <a:off x="1357965" y="1471979"/>
        <a:ext cx="4887299" cy="1175727"/>
      </dsp:txXfrm>
    </dsp:sp>
    <dsp:sp modelId="{C64F23E7-73D3-426B-98B0-ECECD0894227}">
      <dsp:nvSpPr>
        <dsp:cNvPr id="0" name=""/>
        <dsp:cNvSpPr/>
      </dsp:nvSpPr>
      <dsp:spPr>
        <a:xfrm>
          <a:off x="0" y="294163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FB434F-08F3-425E-A378-482C9900D9AF}">
      <dsp:nvSpPr>
        <dsp:cNvPr id="0" name=""/>
        <dsp:cNvSpPr/>
      </dsp:nvSpPr>
      <dsp:spPr>
        <a:xfrm>
          <a:off x="355657" y="3206178"/>
          <a:ext cx="646650" cy="64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B0B7C6-C9F3-42DE-A9EF-829C2F49A257}">
      <dsp:nvSpPr>
        <dsp:cNvPr id="0" name=""/>
        <dsp:cNvSpPr/>
      </dsp:nvSpPr>
      <dsp:spPr>
        <a:xfrm>
          <a:off x="1357965" y="294163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622300">
            <a:lnSpc>
              <a:spcPct val="100000"/>
            </a:lnSpc>
            <a:spcBef>
              <a:spcPct val="0"/>
            </a:spcBef>
            <a:spcAft>
              <a:spcPct val="35000"/>
            </a:spcAft>
            <a:buNone/>
          </a:pPr>
          <a:r>
            <a:rPr lang="en-US" sz="1400" b="1" kern="1200" dirty="0"/>
            <a:t>Manasa Swetha Tiramareddy </a:t>
          </a:r>
          <a:r>
            <a:rPr lang="en-US" sz="1400" kern="1200" dirty="0"/>
            <a:t>: </a:t>
          </a:r>
          <a:r>
            <a:rPr lang="en-US" sz="1400" b="0" i="0" kern="1200" dirty="0"/>
            <a:t>Defined project objectives, conducted market research, and collaborated on data-driven strategies to address e-commerce challenges.</a:t>
          </a:r>
          <a:endParaRPr lang="en-US" sz="1400" kern="1200" dirty="0"/>
        </a:p>
      </dsp:txBody>
      <dsp:txXfrm>
        <a:off x="1357965" y="2941639"/>
        <a:ext cx="4887299" cy="1175727"/>
      </dsp:txXfrm>
    </dsp:sp>
    <dsp:sp modelId="{60802FC7-227B-417A-AFF1-A78F0DFEF1AC}">
      <dsp:nvSpPr>
        <dsp:cNvPr id="0" name=""/>
        <dsp:cNvSpPr/>
      </dsp:nvSpPr>
      <dsp:spPr>
        <a:xfrm>
          <a:off x="0" y="441129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0B6623-3C13-46E5-A225-6EE530245631}">
      <dsp:nvSpPr>
        <dsp:cNvPr id="0" name=""/>
        <dsp:cNvSpPr/>
      </dsp:nvSpPr>
      <dsp:spPr>
        <a:xfrm>
          <a:off x="355657" y="4675838"/>
          <a:ext cx="646650" cy="6466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19A382-1C31-46B5-A106-0486F428A5A8}">
      <dsp:nvSpPr>
        <dsp:cNvPr id="0" name=""/>
        <dsp:cNvSpPr/>
      </dsp:nvSpPr>
      <dsp:spPr>
        <a:xfrm>
          <a:off x="1357965" y="441129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622300">
            <a:lnSpc>
              <a:spcPct val="100000"/>
            </a:lnSpc>
            <a:spcBef>
              <a:spcPct val="0"/>
            </a:spcBef>
            <a:spcAft>
              <a:spcPct val="35000"/>
            </a:spcAft>
            <a:buNone/>
          </a:pPr>
          <a:r>
            <a:rPr lang="en-US" sz="1400" b="1" kern="1200"/>
            <a:t>Manoj Arasada</a:t>
          </a:r>
          <a:r>
            <a:rPr lang="en-US" sz="1400" kern="1200"/>
            <a:t>: </a:t>
          </a:r>
          <a:r>
            <a:rPr lang="en-US" sz="1400" b="0" i="0" kern="1200"/>
            <a:t>Conducted exploratory data analysis, assisted with feature selection, prepared data visualizations, and ensured data analysis aligned with business objectives and model evaluation</a:t>
          </a:r>
          <a:endParaRPr lang="en-US" sz="1400" kern="1200"/>
        </a:p>
      </dsp:txBody>
      <dsp:txXfrm>
        <a:off x="1357965" y="4411299"/>
        <a:ext cx="4887299" cy="11757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21567-E5F7-4730-BC64-97B7997A7AC5}">
      <dsp:nvSpPr>
        <dsp:cNvPr id="0" name=""/>
        <dsp:cNvSpPr/>
      </dsp:nvSpPr>
      <dsp:spPr>
        <a:xfrm>
          <a:off x="0" y="2954766"/>
          <a:ext cx="6432017" cy="15248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0" i="0" kern="1200"/>
            <a:t>These challenges are not just numbers; they impact our business's sustainability. Identifying and addressing the underlying causes is crucial to reverse these negative trends and maintain a competitive edge.</a:t>
          </a:r>
          <a:endParaRPr lang="en-US" sz="1900" kern="1200"/>
        </a:p>
      </dsp:txBody>
      <dsp:txXfrm>
        <a:off x="0" y="2954766"/>
        <a:ext cx="6432017" cy="1524878"/>
      </dsp:txXfrm>
    </dsp:sp>
    <dsp:sp modelId="{3421F6CA-687D-4822-9E04-F2293E77BC10}">
      <dsp:nvSpPr>
        <dsp:cNvPr id="0" name=""/>
        <dsp:cNvSpPr/>
      </dsp:nvSpPr>
      <dsp:spPr>
        <a:xfrm rot="10800000">
          <a:off x="0" y="915"/>
          <a:ext cx="6432017" cy="297672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0" i="0" kern="1200" dirty="0"/>
            <a:t>Our e-commerce business is currently grappling with several pressing challenges that directly impact our performance:</a:t>
          </a:r>
          <a:endParaRPr lang="en-US" sz="1900" kern="1200" dirty="0"/>
        </a:p>
      </dsp:txBody>
      <dsp:txXfrm rot="-10800000">
        <a:off x="0" y="915"/>
        <a:ext cx="6432017" cy="1044830"/>
      </dsp:txXfrm>
    </dsp:sp>
    <dsp:sp modelId="{CBB30FF4-11B3-4794-A340-5167E95DB6D8}">
      <dsp:nvSpPr>
        <dsp:cNvPr id="0" name=""/>
        <dsp:cNvSpPr/>
      </dsp:nvSpPr>
      <dsp:spPr>
        <a:xfrm>
          <a:off x="1205" y="1049724"/>
          <a:ext cx="2340501" cy="8814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Declining Customer Engagement:</a:t>
          </a:r>
          <a:r>
            <a:rPr lang="en-US" sz="1200" b="0" i="0" kern="1200" dirty="0"/>
            <a:t> We've observed a continuous decline in customer engagement metrics, indicating potential issues with user interaction.</a:t>
          </a:r>
          <a:endParaRPr lang="en-US" sz="1200" kern="1200" dirty="0"/>
        </a:p>
      </dsp:txBody>
      <dsp:txXfrm>
        <a:off x="1205" y="1049724"/>
        <a:ext cx="2340501" cy="881450"/>
      </dsp:txXfrm>
    </dsp:sp>
    <dsp:sp modelId="{7F447971-1C1B-4E76-86FE-738288BD486A}">
      <dsp:nvSpPr>
        <dsp:cNvPr id="0" name=""/>
        <dsp:cNvSpPr/>
      </dsp:nvSpPr>
      <dsp:spPr>
        <a:xfrm>
          <a:off x="2341706" y="1042372"/>
          <a:ext cx="2044552" cy="89615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Increasing Bounce Rates:</a:t>
          </a:r>
          <a:r>
            <a:rPr lang="en-US" sz="1200" b="0" i="0" kern="1200" dirty="0"/>
            <a:t> Bounce rates have been on the rise, suggesting that visitors are leaving our site without exploring further</a:t>
          </a:r>
          <a:r>
            <a:rPr lang="en-US" sz="1300" b="0" i="0" kern="1200" dirty="0"/>
            <a:t>.</a:t>
          </a:r>
          <a:endParaRPr lang="en-US" sz="1300" kern="1200" dirty="0"/>
        </a:p>
      </dsp:txBody>
      <dsp:txXfrm>
        <a:off x="2341706" y="1042372"/>
        <a:ext cx="2044552" cy="896155"/>
      </dsp:txXfrm>
    </dsp:sp>
    <dsp:sp modelId="{1A82E4F0-D390-447D-A495-DAE8F8FE3517}">
      <dsp:nvSpPr>
        <dsp:cNvPr id="0" name=""/>
        <dsp:cNvSpPr/>
      </dsp:nvSpPr>
      <dsp:spPr>
        <a:xfrm>
          <a:off x="4386259" y="1043112"/>
          <a:ext cx="2044552" cy="8946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Decreasing Revenue:</a:t>
          </a:r>
          <a:r>
            <a:rPr lang="en-US" sz="1200" b="0" i="0" kern="1200" dirty="0"/>
            <a:t> These challenges have contributed to decreasing revenues, highlighting the urgency of addressing these issues.</a:t>
          </a:r>
          <a:endParaRPr lang="en-US" sz="1200" kern="1200" dirty="0"/>
        </a:p>
      </dsp:txBody>
      <dsp:txXfrm>
        <a:off x="4386259" y="1043112"/>
        <a:ext cx="2044552" cy="894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A2040-638E-4194-84DC-89B183697D07}">
      <dsp:nvSpPr>
        <dsp:cNvPr id="0" name=""/>
        <dsp:cNvSpPr/>
      </dsp:nvSpPr>
      <dsp:spPr>
        <a:xfrm rot="5400000">
          <a:off x="6589693" y="-2661723"/>
          <a:ext cx="1121829" cy="6729984"/>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i="0" kern="1200" dirty="0"/>
            <a:t>Challenge: The dataset contained  outliers, and inconsistencies.</a:t>
          </a:r>
          <a:endParaRPr lang="en-US" sz="1700" kern="1200" dirty="0"/>
        </a:p>
        <a:p>
          <a:pPr marL="171450" lvl="1" indent="-171450" algn="l" defTabSz="755650">
            <a:lnSpc>
              <a:spcPct val="90000"/>
            </a:lnSpc>
            <a:spcBef>
              <a:spcPct val="0"/>
            </a:spcBef>
            <a:spcAft>
              <a:spcPct val="15000"/>
            </a:spcAft>
            <a:buChar char="•"/>
          </a:pPr>
          <a:r>
            <a:rPr lang="en-US" sz="1700" i="0" kern="1200" dirty="0"/>
            <a:t>Overcoming: Rigorous data cleaning and preprocessing were performed to ensure data quality.</a:t>
          </a:r>
          <a:endParaRPr lang="en-US" sz="1700" kern="1200" dirty="0"/>
        </a:p>
      </dsp:txBody>
      <dsp:txXfrm rot="-5400000">
        <a:off x="3785616" y="197117"/>
        <a:ext cx="6675221" cy="1012303"/>
      </dsp:txXfrm>
    </dsp:sp>
    <dsp:sp modelId="{B66ACDAC-317F-455F-8594-8CEA6D71B38F}">
      <dsp:nvSpPr>
        <dsp:cNvPr id="0" name=""/>
        <dsp:cNvSpPr/>
      </dsp:nvSpPr>
      <dsp:spPr>
        <a:xfrm>
          <a:off x="0" y="2124"/>
          <a:ext cx="3785616" cy="1402286"/>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i="0" kern="1200" dirty="0"/>
            <a:t>Data Quality</a:t>
          </a:r>
          <a:endParaRPr lang="en-US" sz="3900" kern="1200" dirty="0"/>
        </a:p>
      </dsp:txBody>
      <dsp:txXfrm>
        <a:off x="68454" y="70578"/>
        <a:ext cx="3648708" cy="1265378"/>
      </dsp:txXfrm>
    </dsp:sp>
    <dsp:sp modelId="{676ED651-72A3-4D7D-8C9F-8C91B1B10887}">
      <dsp:nvSpPr>
        <dsp:cNvPr id="0" name=""/>
        <dsp:cNvSpPr/>
      </dsp:nvSpPr>
      <dsp:spPr>
        <a:xfrm rot="5400000">
          <a:off x="6589693" y="-1189323"/>
          <a:ext cx="1121829" cy="6729984"/>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i="0" kern="1200"/>
            <a:t>Challenge: Selecting relevant features from a wide range of options.</a:t>
          </a:r>
          <a:endParaRPr lang="en-US" sz="1700" kern="1200"/>
        </a:p>
        <a:p>
          <a:pPr marL="171450" lvl="1" indent="-171450" algn="l" defTabSz="755650">
            <a:lnSpc>
              <a:spcPct val="90000"/>
            </a:lnSpc>
            <a:spcBef>
              <a:spcPct val="0"/>
            </a:spcBef>
            <a:spcAft>
              <a:spcPct val="15000"/>
            </a:spcAft>
            <a:buChar char="•"/>
          </a:pPr>
          <a:r>
            <a:rPr lang="en-US" sz="1700" i="0" kern="1200"/>
            <a:t>Overcoming: Feature selection methods were employed to choose the most informative variables.</a:t>
          </a:r>
          <a:endParaRPr lang="en-US" sz="1700" kern="1200"/>
        </a:p>
      </dsp:txBody>
      <dsp:txXfrm rot="-5400000">
        <a:off x="3785616" y="1669517"/>
        <a:ext cx="6675221" cy="1012303"/>
      </dsp:txXfrm>
    </dsp:sp>
    <dsp:sp modelId="{7C12B8D4-8206-47D5-B405-84AC7566F03A}">
      <dsp:nvSpPr>
        <dsp:cNvPr id="0" name=""/>
        <dsp:cNvSpPr/>
      </dsp:nvSpPr>
      <dsp:spPr>
        <a:xfrm>
          <a:off x="0" y="1474525"/>
          <a:ext cx="3785616" cy="14022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i="0" kern="1200" dirty="0"/>
            <a:t>Feature Selection</a:t>
          </a:r>
          <a:endParaRPr lang="en-US" sz="3900" kern="1200" dirty="0"/>
        </a:p>
      </dsp:txBody>
      <dsp:txXfrm>
        <a:off x="68454" y="1542979"/>
        <a:ext cx="3648708" cy="1265378"/>
      </dsp:txXfrm>
    </dsp:sp>
    <dsp:sp modelId="{C21ADB97-1190-46D8-B8CC-E2F829396807}">
      <dsp:nvSpPr>
        <dsp:cNvPr id="0" name=""/>
        <dsp:cNvSpPr/>
      </dsp:nvSpPr>
      <dsp:spPr>
        <a:xfrm rot="5400000">
          <a:off x="6589693" y="283077"/>
          <a:ext cx="1121829" cy="6729984"/>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i="0" kern="1200" dirty="0"/>
            <a:t>Challenge: Imbalance between successful purchases (1) and non-purchases (0) in the dataset.</a:t>
          </a:r>
          <a:endParaRPr lang="en-US" sz="1700" kern="1200" dirty="0"/>
        </a:p>
        <a:p>
          <a:pPr marL="171450" lvl="1" indent="-171450" algn="l" defTabSz="755650">
            <a:lnSpc>
              <a:spcPct val="90000"/>
            </a:lnSpc>
            <a:spcBef>
              <a:spcPct val="0"/>
            </a:spcBef>
            <a:spcAft>
              <a:spcPct val="15000"/>
            </a:spcAft>
            <a:buChar char="•"/>
          </a:pPr>
          <a:r>
            <a:rPr lang="en-US" sz="1700" i="0" kern="1200" dirty="0"/>
            <a:t>Overcoming: Class balancing strategies, such as oversampling applied</a:t>
          </a:r>
          <a:r>
            <a:rPr lang="en-US" sz="1700" kern="1200" dirty="0"/>
            <a:t>.</a:t>
          </a:r>
        </a:p>
      </dsp:txBody>
      <dsp:txXfrm rot="-5400000">
        <a:off x="3785616" y="3141918"/>
        <a:ext cx="6675221" cy="1012303"/>
      </dsp:txXfrm>
    </dsp:sp>
    <dsp:sp modelId="{093E0312-4F5F-4766-80B3-351A76989ADE}">
      <dsp:nvSpPr>
        <dsp:cNvPr id="0" name=""/>
        <dsp:cNvSpPr/>
      </dsp:nvSpPr>
      <dsp:spPr>
        <a:xfrm>
          <a:off x="0" y="2946926"/>
          <a:ext cx="3785616" cy="1402286"/>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i="0" kern="1200" dirty="0"/>
            <a:t>Imbalanced Data</a:t>
          </a:r>
          <a:endParaRPr lang="en-US" sz="3900" kern="1200" dirty="0"/>
        </a:p>
      </dsp:txBody>
      <dsp:txXfrm>
        <a:off x="68454" y="3015380"/>
        <a:ext cx="3648708" cy="12653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525B4-D3EA-44F0-8B1C-9D60AD3BFB56}">
      <dsp:nvSpPr>
        <dsp:cNvPr id="0" name=""/>
        <dsp:cNvSpPr/>
      </dsp:nvSpPr>
      <dsp:spPr>
        <a:xfrm>
          <a:off x="0" y="537553"/>
          <a:ext cx="11602528" cy="161266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AB8958-2934-4697-9E7C-B4B86A408B3C}">
      <dsp:nvSpPr>
        <dsp:cNvPr id="0" name=""/>
        <dsp:cNvSpPr/>
      </dsp:nvSpPr>
      <dsp:spPr>
        <a:xfrm>
          <a:off x="487829" y="900402"/>
          <a:ext cx="886963" cy="8869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DAD6D1-9D1B-4AC3-BF86-1029890BDA0A}">
      <dsp:nvSpPr>
        <dsp:cNvPr id="0" name=""/>
        <dsp:cNvSpPr/>
      </dsp:nvSpPr>
      <dsp:spPr>
        <a:xfrm>
          <a:off x="1862623" y="537553"/>
          <a:ext cx="9739904" cy="1612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73" tIns="170673" rIns="170673" bIns="170673"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bg1"/>
              </a:solidFill>
              <a:latin typeface="Arial Black" panose="020B0A04020102020204" pitchFamily="34" charset="0"/>
            </a:rPr>
            <a:t>The analysis reveals that implementing a Random Forest for predictive analytics in our e-commerce platform is the most effective strategy. This model's superior F1 score, and AUC  will allow us to accurately predict and enhance customer purchase intentions. </a:t>
          </a:r>
        </a:p>
      </dsp:txBody>
      <dsp:txXfrm>
        <a:off x="1862623" y="537553"/>
        <a:ext cx="9739904" cy="1612660"/>
      </dsp:txXfrm>
    </dsp:sp>
    <dsp:sp modelId="{594FDBC5-0885-4EED-A13F-97609460D81C}">
      <dsp:nvSpPr>
        <dsp:cNvPr id="0" name=""/>
        <dsp:cNvSpPr/>
      </dsp:nvSpPr>
      <dsp:spPr>
        <a:xfrm>
          <a:off x="0" y="2498897"/>
          <a:ext cx="11602528" cy="161266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6B3A09-042F-493F-8044-D1BD90CED266}">
      <dsp:nvSpPr>
        <dsp:cNvPr id="0" name=""/>
        <dsp:cNvSpPr/>
      </dsp:nvSpPr>
      <dsp:spPr>
        <a:xfrm>
          <a:off x="487829" y="2861746"/>
          <a:ext cx="886963" cy="8869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621C19-6BBA-42DB-9CBE-552CECBF412A}">
      <dsp:nvSpPr>
        <dsp:cNvPr id="0" name=""/>
        <dsp:cNvSpPr/>
      </dsp:nvSpPr>
      <dsp:spPr>
        <a:xfrm>
          <a:off x="1862623" y="2498897"/>
          <a:ext cx="9739904" cy="1612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73" tIns="170673" rIns="170673" bIns="170673"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bg1"/>
              </a:solidFill>
              <a:latin typeface="Arial Black" panose="020B0A04020102020204" pitchFamily="34" charset="0"/>
            </a:rPr>
            <a:t>Adopting this model will enable targeted marketing strategies, optimize customer interactions, and potentially reduce bounce rates, thereby increasing customer engagement and revenue. The integration of this model into our business processes, complemented by a responsive data feedback system, is essential for adapting to consumer trends and securing a competitive advantage in the rapidly evolving e-commerce landscape.</a:t>
          </a:r>
        </a:p>
      </dsp:txBody>
      <dsp:txXfrm>
        <a:off x="1862623" y="2498897"/>
        <a:ext cx="9739904" cy="161266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B79D91-E2B3-471F-8453-D061BBE68784}"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04C390-2FED-4CF9-9A77-D2CFEEB38EC2}" type="slidenum">
              <a:rPr lang="en-US" smtClean="0"/>
              <a:t>‹#›</a:t>
            </a:fld>
            <a:endParaRPr lang="en-US"/>
          </a:p>
        </p:txBody>
      </p:sp>
    </p:spTree>
    <p:extLst>
      <p:ext uri="{BB962C8B-B14F-4D97-AF65-F5344CB8AC3E}">
        <p14:creationId xmlns:p14="http://schemas.microsoft.com/office/powerpoint/2010/main" val="3594611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04C390-2FED-4CF9-9A77-D2CFEEB38EC2}" type="slidenum">
              <a:rPr lang="en-US" smtClean="0"/>
              <a:t>1</a:t>
            </a:fld>
            <a:endParaRPr lang="en-US"/>
          </a:p>
        </p:txBody>
      </p:sp>
    </p:spTree>
    <p:extLst>
      <p:ext uri="{BB962C8B-B14F-4D97-AF65-F5344CB8AC3E}">
        <p14:creationId xmlns:p14="http://schemas.microsoft.com/office/powerpoint/2010/main" val="109948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0E0E17-56DF-42B2-9FC9-E700D1DC3C5B}"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9A5871-1E83-4016-8805-28F190E447AA}" type="slidenum">
              <a:rPr lang="en-US" smtClean="0"/>
              <a:t>‹#›</a:t>
            </a:fld>
            <a:endParaRPr lang="en-US"/>
          </a:p>
        </p:txBody>
      </p:sp>
    </p:spTree>
    <p:extLst>
      <p:ext uri="{BB962C8B-B14F-4D97-AF65-F5344CB8AC3E}">
        <p14:creationId xmlns:p14="http://schemas.microsoft.com/office/powerpoint/2010/main" val="1311894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0E0E17-56DF-42B2-9FC9-E700D1DC3C5B}"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9A5871-1E83-4016-8805-28F190E447AA}" type="slidenum">
              <a:rPr lang="en-US" smtClean="0"/>
              <a:t>‹#›</a:t>
            </a:fld>
            <a:endParaRPr lang="en-US"/>
          </a:p>
        </p:txBody>
      </p:sp>
    </p:spTree>
    <p:extLst>
      <p:ext uri="{BB962C8B-B14F-4D97-AF65-F5344CB8AC3E}">
        <p14:creationId xmlns:p14="http://schemas.microsoft.com/office/powerpoint/2010/main" val="1094198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0E0E17-56DF-42B2-9FC9-E700D1DC3C5B}"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9A5871-1E83-4016-8805-28F190E447AA}" type="slidenum">
              <a:rPr lang="en-US" smtClean="0"/>
              <a:t>‹#›</a:t>
            </a:fld>
            <a:endParaRPr lang="en-US"/>
          </a:p>
        </p:txBody>
      </p:sp>
    </p:spTree>
    <p:extLst>
      <p:ext uri="{BB962C8B-B14F-4D97-AF65-F5344CB8AC3E}">
        <p14:creationId xmlns:p14="http://schemas.microsoft.com/office/powerpoint/2010/main" val="2532302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0E0E17-56DF-42B2-9FC9-E700D1DC3C5B}"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9A5871-1E83-4016-8805-28F190E447AA}" type="slidenum">
              <a:rPr lang="en-US" smtClean="0"/>
              <a:t>‹#›</a:t>
            </a:fld>
            <a:endParaRPr lang="en-US"/>
          </a:p>
        </p:txBody>
      </p:sp>
    </p:spTree>
    <p:extLst>
      <p:ext uri="{BB962C8B-B14F-4D97-AF65-F5344CB8AC3E}">
        <p14:creationId xmlns:p14="http://schemas.microsoft.com/office/powerpoint/2010/main" val="133386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0E0E17-56DF-42B2-9FC9-E700D1DC3C5B}"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9A5871-1E83-4016-8805-28F190E447AA}" type="slidenum">
              <a:rPr lang="en-US" smtClean="0"/>
              <a:t>‹#›</a:t>
            </a:fld>
            <a:endParaRPr lang="en-US"/>
          </a:p>
        </p:txBody>
      </p:sp>
    </p:spTree>
    <p:extLst>
      <p:ext uri="{BB962C8B-B14F-4D97-AF65-F5344CB8AC3E}">
        <p14:creationId xmlns:p14="http://schemas.microsoft.com/office/powerpoint/2010/main" val="740708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0E0E17-56DF-42B2-9FC9-E700D1DC3C5B}"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9A5871-1E83-4016-8805-28F190E447AA}" type="slidenum">
              <a:rPr lang="en-US" smtClean="0"/>
              <a:t>‹#›</a:t>
            </a:fld>
            <a:endParaRPr lang="en-US"/>
          </a:p>
        </p:txBody>
      </p:sp>
    </p:spTree>
    <p:extLst>
      <p:ext uri="{BB962C8B-B14F-4D97-AF65-F5344CB8AC3E}">
        <p14:creationId xmlns:p14="http://schemas.microsoft.com/office/powerpoint/2010/main" val="3168083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0E0E17-56DF-42B2-9FC9-E700D1DC3C5B}" type="datetimeFigureOut">
              <a:rPr lang="en-US" smtClean="0"/>
              <a:t>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9A5871-1E83-4016-8805-28F190E447AA}" type="slidenum">
              <a:rPr lang="en-US" smtClean="0"/>
              <a:t>‹#›</a:t>
            </a:fld>
            <a:endParaRPr lang="en-US"/>
          </a:p>
        </p:txBody>
      </p:sp>
    </p:spTree>
    <p:extLst>
      <p:ext uri="{BB962C8B-B14F-4D97-AF65-F5344CB8AC3E}">
        <p14:creationId xmlns:p14="http://schemas.microsoft.com/office/powerpoint/2010/main" val="2716318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0E0E17-56DF-42B2-9FC9-E700D1DC3C5B}" type="datetimeFigureOut">
              <a:rPr lang="en-US" smtClean="0"/>
              <a:t>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9A5871-1E83-4016-8805-28F190E447AA}" type="slidenum">
              <a:rPr lang="en-US" smtClean="0"/>
              <a:t>‹#›</a:t>
            </a:fld>
            <a:endParaRPr lang="en-US"/>
          </a:p>
        </p:txBody>
      </p:sp>
    </p:spTree>
    <p:extLst>
      <p:ext uri="{BB962C8B-B14F-4D97-AF65-F5344CB8AC3E}">
        <p14:creationId xmlns:p14="http://schemas.microsoft.com/office/powerpoint/2010/main" val="4188651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0E0E17-56DF-42B2-9FC9-E700D1DC3C5B}" type="datetimeFigureOut">
              <a:rPr lang="en-US" smtClean="0"/>
              <a:t>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9A5871-1E83-4016-8805-28F190E447AA}" type="slidenum">
              <a:rPr lang="en-US" smtClean="0"/>
              <a:t>‹#›</a:t>
            </a:fld>
            <a:endParaRPr lang="en-US"/>
          </a:p>
        </p:txBody>
      </p:sp>
    </p:spTree>
    <p:extLst>
      <p:ext uri="{BB962C8B-B14F-4D97-AF65-F5344CB8AC3E}">
        <p14:creationId xmlns:p14="http://schemas.microsoft.com/office/powerpoint/2010/main" val="4033375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0E0E17-56DF-42B2-9FC9-E700D1DC3C5B}"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9A5871-1E83-4016-8805-28F190E447AA}" type="slidenum">
              <a:rPr lang="en-US" smtClean="0"/>
              <a:t>‹#›</a:t>
            </a:fld>
            <a:endParaRPr lang="en-US"/>
          </a:p>
        </p:txBody>
      </p:sp>
    </p:spTree>
    <p:extLst>
      <p:ext uri="{BB962C8B-B14F-4D97-AF65-F5344CB8AC3E}">
        <p14:creationId xmlns:p14="http://schemas.microsoft.com/office/powerpoint/2010/main" val="2442338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0E0E17-56DF-42B2-9FC9-E700D1DC3C5B}"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9A5871-1E83-4016-8805-28F190E447AA}" type="slidenum">
              <a:rPr lang="en-US" smtClean="0"/>
              <a:t>‹#›</a:t>
            </a:fld>
            <a:endParaRPr lang="en-US"/>
          </a:p>
        </p:txBody>
      </p:sp>
    </p:spTree>
    <p:extLst>
      <p:ext uri="{BB962C8B-B14F-4D97-AF65-F5344CB8AC3E}">
        <p14:creationId xmlns:p14="http://schemas.microsoft.com/office/powerpoint/2010/main" val="2560298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0E0E17-56DF-42B2-9FC9-E700D1DC3C5B}" type="datetimeFigureOut">
              <a:rPr lang="en-US" smtClean="0"/>
              <a:t>11/9/2023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9A5871-1E83-4016-8805-28F190E447AA}" type="slidenum">
              <a:rPr lang="en-US" smtClean="0"/>
              <a:t>‹#›</a:t>
            </a:fld>
            <a:endParaRPr lang="en-US"/>
          </a:p>
        </p:txBody>
      </p:sp>
    </p:spTree>
    <p:extLst>
      <p:ext uri="{BB962C8B-B14F-4D97-AF65-F5344CB8AC3E}">
        <p14:creationId xmlns:p14="http://schemas.microsoft.com/office/powerpoint/2010/main" val="33952046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1.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Stock Market Bar Graph">
            <a:extLst>
              <a:ext uri="{FF2B5EF4-FFF2-40B4-BE49-F238E27FC236}">
                <a16:creationId xmlns:a16="http://schemas.microsoft.com/office/drawing/2014/main" id="{A23917B4-07D8-B876-B944-25FA997D89E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2" name="Title 1">
            <a:extLst>
              <a:ext uri="{FF2B5EF4-FFF2-40B4-BE49-F238E27FC236}">
                <a16:creationId xmlns:a16="http://schemas.microsoft.com/office/drawing/2014/main" id="{055B6648-0F8D-6CB2-645E-22988CEAEEA7}"/>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0" i="0">
                <a:solidFill>
                  <a:srgbClr val="FFFFFF"/>
                </a:solidFill>
                <a:effectLst/>
                <a:latin typeface="Söhne"/>
              </a:rPr>
              <a:t>Addressing E-commerce Challenges with Data Analysis</a:t>
            </a:r>
            <a:endParaRPr lang="en-US" sz="5200" dirty="0">
              <a:solidFill>
                <a:srgbClr val="FFFFFF"/>
              </a:solidFill>
            </a:endParaRPr>
          </a:p>
        </p:txBody>
      </p:sp>
    </p:spTree>
    <p:extLst>
      <p:ext uri="{BB962C8B-B14F-4D97-AF65-F5344CB8AC3E}">
        <p14:creationId xmlns:p14="http://schemas.microsoft.com/office/powerpoint/2010/main" val="203032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809BCC-A0D1-6223-DD32-D22BD8081DBA}"/>
              </a:ext>
            </a:extLst>
          </p:cNvPr>
          <p:cNvSpPr>
            <a:spLocks noGrp="1"/>
          </p:cNvSpPr>
          <p:nvPr>
            <p:ph type="title"/>
          </p:nvPr>
        </p:nvSpPr>
        <p:spPr>
          <a:xfrm>
            <a:off x="1371597" y="348865"/>
            <a:ext cx="10044023" cy="877729"/>
          </a:xfrm>
        </p:spPr>
        <p:txBody>
          <a:bodyPr anchor="ctr">
            <a:normAutofit/>
          </a:bodyPr>
          <a:lstStyle/>
          <a:p>
            <a:r>
              <a:rPr lang="en-US" sz="3400" dirty="0">
                <a:solidFill>
                  <a:srgbClr val="FFFFFF"/>
                </a:solidFill>
                <a:effectLst>
                  <a:outerShdw blurRad="38100" dist="38100" dir="2700000" algn="tl">
                    <a:srgbClr val="000000">
                      <a:alpha val="43137"/>
                    </a:srgbClr>
                  </a:outerShdw>
                </a:effectLst>
              </a:rPr>
              <a:t>Comparing the F1 And AUC  Score of Various Models </a:t>
            </a:r>
          </a:p>
        </p:txBody>
      </p:sp>
      <p:graphicFrame>
        <p:nvGraphicFramePr>
          <p:cNvPr id="5" name="Content Placeholder 4">
            <a:extLst>
              <a:ext uri="{FF2B5EF4-FFF2-40B4-BE49-F238E27FC236}">
                <a16:creationId xmlns:a16="http://schemas.microsoft.com/office/drawing/2014/main" id="{18750B06-5292-7734-9EEB-EFCEBF9C2B9E}"/>
              </a:ext>
            </a:extLst>
          </p:cNvPr>
          <p:cNvGraphicFramePr>
            <a:graphicFrameLocks noGrp="1"/>
          </p:cNvGraphicFramePr>
          <p:nvPr>
            <p:ph idx="1"/>
            <p:extLst>
              <p:ext uri="{D42A27DB-BD31-4B8C-83A1-F6EECF244321}">
                <p14:modId xmlns:p14="http://schemas.microsoft.com/office/powerpoint/2010/main" val="2880159665"/>
              </p:ext>
            </p:extLst>
          </p:nvPr>
        </p:nvGraphicFramePr>
        <p:xfrm>
          <a:off x="644056" y="2112579"/>
          <a:ext cx="10927829" cy="41928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16540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on document with pen">
            <a:extLst>
              <a:ext uri="{FF2B5EF4-FFF2-40B4-BE49-F238E27FC236}">
                <a16:creationId xmlns:a16="http://schemas.microsoft.com/office/drawing/2014/main" id="{04327427-D088-6D03-C3B9-98544844281D}"/>
              </a:ext>
            </a:extLst>
          </p:cNvPr>
          <p:cNvPicPr>
            <a:picLocks noChangeAspect="1"/>
          </p:cNvPicPr>
          <p:nvPr/>
        </p:nvPicPr>
        <p:blipFill rotWithShape="1">
          <a:blip r:embed="rId2">
            <a:duotone>
              <a:schemeClr val="bg2">
                <a:shade val="45000"/>
                <a:satMod val="135000"/>
              </a:schemeClr>
              <a:prstClr val="white"/>
            </a:duotone>
          </a:blip>
          <a:srcRect t="8664" r="7544" b="13424"/>
          <a:stretch/>
        </p:blipFill>
        <p:spPr>
          <a:xfrm>
            <a:off x="20" y="10"/>
            <a:ext cx="12191980" cy="685799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2" name="Rectangle 3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6CBEE8-C79B-64A2-76AC-B5028B0CC648}"/>
              </a:ext>
            </a:extLst>
          </p:cNvPr>
          <p:cNvSpPr>
            <a:spLocks noGrp="1"/>
          </p:cNvSpPr>
          <p:nvPr>
            <p:ph type="title"/>
          </p:nvPr>
        </p:nvSpPr>
        <p:spPr>
          <a:xfrm>
            <a:off x="838200" y="365125"/>
            <a:ext cx="10515600" cy="1325563"/>
          </a:xfrm>
        </p:spPr>
        <p:txBody>
          <a:bodyPr>
            <a:normAutofit/>
          </a:bodyPr>
          <a:lstStyle/>
          <a:p>
            <a:r>
              <a:rPr lang="en-US" dirty="0"/>
              <a:t>Data Challenges</a:t>
            </a:r>
          </a:p>
        </p:txBody>
      </p:sp>
      <p:graphicFrame>
        <p:nvGraphicFramePr>
          <p:cNvPr id="27" name="Content Placeholder 2">
            <a:extLst>
              <a:ext uri="{FF2B5EF4-FFF2-40B4-BE49-F238E27FC236}">
                <a16:creationId xmlns:a16="http://schemas.microsoft.com/office/drawing/2014/main" id="{2E33B174-F145-5E6B-B729-668E83CB878A}"/>
              </a:ext>
            </a:extLst>
          </p:cNvPr>
          <p:cNvGraphicFramePr>
            <a:graphicFrameLocks noGrp="1"/>
          </p:cNvGraphicFramePr>
          <p:nvPr>
            <p:ph idx="1"/>
            <p:extLst>
              <p:ext uri="{D42A27DB-BD31-4B8C-83A1-F6EECF244321}">
                <p14:modId xmlns:p14="http://schemas.microsoft.com/office/powerpoint/2010/main" val="5357162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4597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8542AC-C248-96FC-AA99-2864E4EBB2DA}"/>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Business Conclusion</a:t>
            </a:r>
          </a:p>
        </p:txBody>
      </p:sp>
      <p:graphicFrame>
        <p:nvGraphicFramePr>
          <p:cNvPr id="22" name="Content Placeholder 2">
            <a:extLst>
              <a:ext uri="{FF2B5EF4-FFF2-40B4-BE49-F238E27FC236}">
                <a16:creationId xmlns:a16="http://schemas.microsoft.com/office/drawing/2014/main" id="{6F09AC60-9AC8-D596-0015-5B3F3D649CD4}"/>
              </a:ext>
            </a:extLst>
          </p:cNvPr>
          <p:cNvGraphicFramePr>
            <a:graphicFrameLocks noGrp="1"/>
          </p:cNvGraphicFramePr>
          <p:nvPr>
            <p:ph idx="1"/>
            <p:extLst>
              <p:ext uri="{D42A27DB-BD31-4B8C-83A1-F6EECF244321}">
                <p14:modId xmlns:p14="http://schemas.microsoft.com/office/powerpoint/2010/main" val="1571330806"/>
              </p:ext>
            </p:extLst>
          </p:nvPr>
        </p:nvGraphicFramePr>
        <p:xfrm>
          <a:off x="207034" y="1656273"/>
          <a:ext cx="11602528" cy="4649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7452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Freeform: Shape 104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235C9E6-14D4-FC6B-58C1-5CDA05D12681}"/>
              </a:ext>
            </a:extLst>
          </p:cNvPr>
          <p:cNvSpPr>
            <a:spLocks noGrp="1"/>
          </p:cNvSpPr>
          <p:nvPr>
            <p:ph type="title"/>
          </p:nvPr>
        </p:nvSpPr>
        <p:spPr>
          <a:xfrm>
            <a:off x="1137034" y="350698"/>
            <a:ext cx="9392421" cy="1330841"/>
          </a:xfrm>
        </p:spPr>
        <p:txBody>
          <a:bodyPr>
            <a:normAutofit/>
          </a:bodyPr>
          <a:lstStyle/>
          <a:p>
            <a:r>
              <a:rPr lang="en-US"/>
              <a:t>Introduction</a:t>
            </a:r>
            <a:endParaRPr lang="en-US" dirty="0"/>
          </a:p>
        </p:txBody>
      </p:sp>
      <p:sp>
        <p:nvSpPr>
          <p:cNvPr id="3" name="Content Placeholder 2">
            <a:extLst>
              <a:ext uri="{FF2B5EF4-FFF2-40B4-BE49-F238E27FC236}">
                <a16:creationId xmlns:a16="http://schemas.microsoft.com/office/drawing/2014/main" id="{BF03DCBD-93D2-21F9-22F9-99CE41F68BE4}"/>
              </a:ext>
            </a:extLst>
          </p:cNvPr>
          <p:cNvSpPr>
            <a:spLocks noGrp="1"/>
          </p:cNvSpPr>
          <p:nvPr>
            <p:ph idx="1"/>
          </p:nvPr>
        </p:nvSpPr>
        <p:spPr>
          <a:xfrm>
            <a:off x="1137034" y="1964304"/>
            <a:ext cx="5284086" cy="3917773"/>
          </a:xfrm>
        </p:spPr>
        <p:txBody>
          <a:bodyPr>
            <a:normAutofit/>
          </a:bodyPr>
          <a:lstStyle/>
          <a:p>
            <a:r>
              <a:rPr lang="en-US" sz="2000" b="0" i="0">
                <a:effectLst/>
                <a:latin typeface="Söhne"/>
              </a:rPr>
              <a:t>The e-commerce landscape is rapidly evolving, with consumers increasingly shifting towards online shopping. </a:t>
            </a:r>
          </a:p>
          <a:p>
            <a:r>
              <a:rPr lang="en-US" sz="2000" b="0" i="0">
                <a:effectLst/>
                <a:latin typeface="Söhne"/>
              </a:rPr>
              <a:t>While this presents exciting opportunities for businesses, it also comes with its own set of challenges. Today, we're here to explore how our e-commerce business is taking on these challenges head-on and leveraging the power of data analysis to stay competitive and relevant</a:t>
            </a:r>
          </a:p>
          <a:p>
            <a:r>
              <a:rPr lang="en-US" sz="2000" b="0" i="0">
                <a:effectLst/>
                <a:latin typeface="Söhne"/>
              </a:rPr>
              <a:t>Our e-commerce business has been experiencing some significant hurdles that demand our immediate attention:</a:t>
            </a:r>
          </a:p>
          <a:p>
            <a:endParaRPr lang="en-US" sz="2000" dirty="0"/>
          </a:p>
        </p:txBody>
      </p:sp>
      <p:pic>
        <p:nvPicPr>
          <p:cNvPr id="1028" name="Picture 4" descr="The 9 Biggest Big Data Challenges For Ecommerce Directors">
            <a:extLst>
              <a:ext uri="{FF2B5EF4-FFF2-40B4-BE49-F238E27FC236}">
                <a16:creationId xmlns:a16="http://schemas.microsoft.com/office/drawing/2014/main" id="{264F4539-0205-75A7-5FA6-37F3D217B0F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19367" y="2346960"/>
            <a:ext cx="4788505" cy="3152462"/>
          </a:xfrm>
          <a:prstGeom prst="rect">
            <a:avLst/>
          </a:prstGeom>
          <a:noFill/>
          <a:extLst>
            <a:ext uri="{909E8E84-426E-40DD-AFC4-6F175D3DCCD1}">
              <a14:hiddenFill xmlns:a14="http://schemas.microsoft.com/office/drawing/2010/main">
                <a:solidFill>
                  <a:srgbClr val="FFFFFF"/>
                </a:solidFill>
              </a14:hiddenFill>
            </a:ext>
          </a:extLst>
        </p:spPr>
      </p:pic>
      <p:sp>
        <p:nvSpPr>
          <p:cNvPr id="1044" name="Freeform: Shape 104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2484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4058604A-DD77-6E1B-DC15-E1AB2C453C58}"/>
              </a:ext>
            </a:extLst>
          </p:cNvPr>
          <p:cNvSpPr>
            <a:spLocks noGrp="1"/>
          </p:cNvSpPr>
          <p:nvPr>
            <p:ph type="title"/>
          </p:nvPr>
        </p:nvSpPr>
        <p:spPr>
          <a:xfrm>
            <a:off x="479394" y="1070800"/>
            <a:ext cx="3939688" cy="5583126"/>
          </a:xfrm>
        </p:spPr>
        <p:txBody>
          <a:bodyPr>
            <a:normAutofit/>
          </a:bodyPr>
          <a:lstStyle/>
          <a:p>
            <a:pPr algn="r"/>
            <a:r>
              <a:rPr lang="en-US" sz="5000"/>
              <a:t>Team Contributions </a:t>
            </a:r>
          </a:p>
        </p:txBody>
      </p:sp>
      <p:cxnSp>
        <p:nvCxnSpPr>
          <p:cNvPr id="34" name="Straight Connector 33">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102E2C2-73DB-A9BD-BFB5-2E32B10175C6}"/>
              </a:ext>
            </a:extLst>
          </p:cNvPr>
          <p:cNvGraphicFramePr>
            <a:graphicFrameLocks noGrp="1"/>
          </p:cNvGraphicFramePr>
          <p:nvPr>
            <p:ph idx="1"/>
            <p:extLst>
              <p:ext uri="{D42A27DB-BD31-4B8C-83A1-F6EECF244321}">
                <p14:modId xmlns:p14="http://schemas.microsoft.com/office/powerpoint/2010/main" val="4197000148"/>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5696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71223B-0C29-502D-A2A3-21337BE80C30}"/>
              </a:ext>
            </a:extLst>
          </p:cNvPr>
          <p:cNvSpPr>
            <a:spLocks noGrp="1"/>
          </p:cNvSpPr>
          <p:nvPr>
            <p:ph type="title"/>
          </p:nvPr>
        </p:nvSpPr>
        <p:spPr>
          <a:xfrm>
            <a:off x="582318" y="322775"/>
            <a:ext cx="5801395" cy="939410"/>
          </a:xfrm>
        </p:spPr>
        <p:txBody>
          <a:bodyPr anchor="b">
            <a:normAutofit/>
          </a:bodyPr>
          <a:lstStyle/>
          <a:p>
            <a:r>
              <a:rPr lang="en-US" sz="5000" b="1" i="0" dirty="0">
                <a:effectLst/>
                <a:latin typeface="Söhne"/>
              </a:rPr>
              <a:t>Business Challenges</a:t>
            </a:r>
            <a:endParaRPr lang="en-US" sz="5000" dirty="0"/>
          </a:p>
        </p:txBody>
      </p:sp>
      <p:sp>
        <p:nvSpPr>
          <p:cNvPr id="205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60" name="Content Placeholder 2">
            <a:extLst>
              <a:ext uri="{FF2B5EF4-FFF2-40B4-BE49-F238E27FC236}">
                <a16:creationId xmlns:a16="http://schemas.microsoft.com/office/drawing/2014/main" id="{E614868C-8B84-BF05-9C53-933A2B8D48F2}"/>
              </a:ext>
            </a:extLst>
          </p:cNvPr>
          <p:cNvGraphicFramePr>
            <a:graphicFrameLocks noGrp="1"/>
          </p:cNvGraphicFramePr>
          <p:nvPr>
            <p:ph idx="1"/>
            <p:extLst>
              <p:ext uri="{D42A27DB-BD31-4B8C-83A1-F6EECF244321}">
                <p14:modId xmlns:p14="http://schemas.microsoft.com/office/powerpoint/2010/main" val="31185122"/>
              </p:ext>
            </p:extLst>
          </p:nvPr>
        </p:nvGraphicFramePr>
        <p:xfrm>
          <a:off x="582318" y="1584960"/>
          <a:ext cx="6432017" cy="4480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What is websites bounce rate? - Quora">
            <a:extLst>
              <a:ext uri="{FF2B5EF4-FFF2-40B4-BE49-F238E27FC236}">
                <a16:creationId xmlns:a16="http://schemas.microsoft.com/office/drawing/2014/main" id="{D4DBAAE7-28BE-0174-D235-9E3E4CA8A07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237694" y="1939924"/>
            <a:ext cx="4371988" cy="4125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413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6" name="Rectangle 15">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B045F5-4EAB-E3B6-5DC2-F7BF54D194CB}"/>
              </a:ext>
            </a:extLst>
          </p:cNvPr>
          <p:cNvSpPr>
            <a:spLocks noGrp="1"/>
          </p:cNvSpPr>
          <p:nvPr>
            <p:ph type="title"/>
          </p:nvPr>
        </p:nvSpPr>
        <p:spPr>
          <a:xfrm>
            <a:off x="680522" y="164816"/>
            <a:ext cx="5913317" cy="1624520"/>
          </a:xfrm>
        </p:spPr>
        <p:txBody>
          <a:bodyPr anchor="ctr">
            <a:normAutofit/>
          </a:bodyPr>
          <a:lstStyle/>
          <a:p>
            <a:r>
              <a:rPr lang="en-US" sz="3400" b="1" i="0" dirty="0">
                <a:effectLst/>
                <a:latin typeface="Söhne"/>
              </a:rPr>
              <a:t>How Data Analysis/Modeling Can Address the Challenge</a:t>
            </a:r>
            <a:endParaRPr lang="en-US" sz="3400" dirty="0"/>
          </a:p>
        </p:txBody>
      </p:sp>
      <p:sp>
        <p:nvSpPr>
          <p:cNvPr id="3" name="Content Placeholder 2">
            <a:extLst>
              <a:ext uri="{FF2B5EF4-FFF2-40B4-BE49-F238E27FC236}">
                <a16:creationId xmlns:a16="http://schemas.microsoft.com/office/drawing/2014/main" id="{6136ED64-C2DB-5C2C-9A37-0D4C893186D6}"/>
              </a:ext>
            </a:extLst>
          </p:cNvPr>
          <p:cNvSpPr>
            <a:spLocks noGrp="1"/>
          </p:cNvSpPr>
          <p:nvPr>
            <p:ph idx="1"/>
          </p:nvPr>
        </p:nvSpPr>
        <p:spPr>
          <a:xfrm>
            <a:off x="680522" y="2450816"/>
            <a:ext cx="5984438" cy="3905534"/>
          </a:xfrm>
        </p:spPr>
        <p:txBody>
          <a:bodyPr anchor="ctr">
            <a:normAutofit/>
          </a:bodyPr>
          <a:lstStyle/>
          <a:p>
            <a:r>
              <a:rPr lang="en-US" sz="1600" b="0" i="0" dirty="0">
                <a:effectLst/>
                <a:latin typeface="Söhne"/>
              </a:rPr>
              <a:t>Data analysis and predictive modeling offer powerful tools to understand, tackle, and overcome our current business challenges. Here's how they can play a pivotal role:</a:t>
            </a:r>
          </a:p>
          <a:p>
            <a:pPr lvl="1"/>
            <a:r>
              <a:rPr lang="en-US" sz="1600" b="1" i="0" dirty="0">
                <a:effectLst/>
                <a:latin typeface="Söhne"/>
              </a:rPr>
              <a:t>Understanding Customer Behavior:</a:t>
            </a:r>
            <a:r>
              <a:rPr lang="en-US" sz="1600" b="0" i="0" dirty="0">
                <a:effectLst/>
                <a:latin typeface="Söhne"/>
              </a:rPr>
              <a:t> Data analysis allows us to gain deep insights into how customers interact with our platform. We can identify what leads to engagement and conversion or, conversely, what causes visitors to leave.</a:t>
            </a:r>
          </a:p>
          <a:p>
            <a:pPr lvl="1"/>
            <a:r>
              <a:rPr lang="en-US" sz="1600" b="1" i="0" dirty="0">
                <a:effectLst/>
                <a:latin typeface="Söhne"/>
              </a:rPr>
              <a:t>Predictive Models for Customer Intent:</a:t>
            </a:r>
            <a:r>
              <a:rPr lang="en-US" sz="1600" b="0" i="0" dirty="0">
                <a:effectLst/>
                <a:latin typeface="Söhne"/>
              </a:rPr>
              <a:t> By utilizing predictive models, we can forecast customer intent. These models can help us identify the likelihood of a visitor making a purchase based on their interactions with our platform.</a:t>
            </a:r>
          </a:p>
          <a:p>
            <a:pPr lvl="1"/>
            <a:r>
              <a:rPr lang="en-US" sz="1600" b="1" i="0" dirty="0">
                <a:effectLst/>
                <a:latin typeface="Söhne"/>
              </a:rPr>
              <a:t>Personalized Interventions:</a:t>
            </a:r>
            <a:r>
              <a:rPr lang="en-US" sz="1600" b="0" i="0" dirty="0">
                <a:effectLst/>
                <a:latin typeface="Söhne"/>
              </a:rPr>
              <a:t> Armed with data-driven insights, we can make targeted interventions, optimizing website design, content, and marketing strategies to enhance the customer experience and encourage conversions</a:t>
            </a:r>
          </a:p>
        </p:txBody>
      </p:sp>
      <p:pic>
        <p:nvPicPr>
          <p:cNvPr id="5" name="Picture 4" descr="People at the meeting desk">
            <a:extLst>
              <a:ext uri="{FF2B5EF4-FFF2-40B4-BE49-F238E27FC236}">
                <a16:creationId xmlns:a16="http://schemas.microsoft.com/office/drawing/2014/main" id="{E099DE34-55AD-5BBE-D5B4-A21D19F7CC42}"/>
              </a:ext>
            </a:extLst>
          </p:cNvPr>
          <p:cNvPicPr>
            <a:picLocks noChangeAspect="1"/>
          </p:cNvPicPr>
          <p:nvPr/>
        </p:nvPicPr>
        <p:blipFill rotWithShape="1">
          <a:blip r:embed="rId2"/>
          <a:srcRect l="20446" r="29498"/>
          <a:stretch/>
        </p:blipFill>
        <p:spPr>
          <a:xfrm>
            <a:off x="7051040" y="1"/>
            <a:ext cx="5147785" cy="6858000"/>
          </a:xfrm>
          <a:prstGeom prst="rect">
            <a:avLst/>
          </a:prstGeom>
        </p:spPr>
      </p:pic>
    </p:spTree>
    <p:extLst>
      <p:ext uri="{BB962C8B-B14F-4D97-AF65-F5344CB8AC3E}">
        <p14:creationId xmlns:p14="http://schemas.microsoft.com/office/powerpoint/2010/main" val="977635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AB2333-414F-9124-A731-2208631AF8D4}"/>
              </a:ext>
            </a:extLst>
          </p:cNvPr>
          <p:cNvSpPr>
            <a:spLocks noGrp="1"/>
          </p:cNvSpPr>
          <p:nvPr>
            <p:ph type="title"/>
          </p:nvPr>
        </p:nvSpPr>
        <p:spPr>
          <a:xfrm>
            <a:off x="992037" y="365125"/>
            <a:ext cx="5097479" cy="955675"/>
          </a:xfrm>
        </p:spPr>
        <p:txBody>
          <a:bodyPr>
            <a:normAutofit/>
          </a:bodyPr>
          <a:lstStyle/>
          <a:p>
            <a:r>
              <a:rPr lang="en-US"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Data Description</a:t>
            </a:r>
            <a:endParaRPr lang="en-US"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D3ACCA16-B031-7166-7A1A-B5C79FADCE32}"/>
              </a:ext>
            </a:extLst>
          </p:cNvPr>
          <p:cNvSpPr>
            <a:spLocks noGrp="1"/>
          </p:cNvSpPr>
          <p:nvPr>
            <p:ph idx="1"/>
          </p:nvPr>
        </p:nvSpPr>
        <p:spPr>
          <a:xfrm>
            <a:off x="838200" y="1544128"/>
            <a:ext cx="4619621" cy="4632835"/>
          </a:xfrm>
        </p:spPr>
        <p:txBody>
          <a:bodyPr>
            <a:normAutofit fontScale="62500" lnSpcReduction="20000"/>
          </a:bodyPr>
          <a:lstStyle/>
          <a:p>
            <a:pPr marL="0" indent="0" algn="just" fontAlgn="base">
              <a:lnSpc>
                <a:spcPct val="120000"/>
              </a:lnSpc>
              <a:buNone/>
            </a:pPr>
            <a:r>
              <a:rPr lang="en-US" sz="1800" b="0" i="0" dirty="0">
                <a:effectLst/>
                <a:latin typeface="Segoe UI" panose="020B0502040204020203" pitchFamily="34" charset="0"/>
                <a:cs typeface="Segoe UI" panose="020B0502040204020203" pitchFamily="34" charset="0"/>
              </a:rPr>
              <a:t>The dataset captures the essence of online shopping, a significant segment of the B2C (Business to Customer) market. Understanding the patterns of online shoppers in terms of their research and purchasing habits is vital for businesses. Insights into these behaviors can guide targeted marketing strategies and promotional activities to enhance sales and overall revenue.</a:t>
            </a:r>
          </a:p>
          <a:p>
            <a:pPr marL="0" indent="0" fontAlgn="base">
              <a:buNone/>
            </a:pPr>
            <a:endParaRPr lang="en-US" sz="500" b="0" i="0" dirty="0">
              <a:effectLst/>
              <a:latin typeface="Calibri" panose="020F0502020204030204" pitchFamily="34" charset="0"/>
            </a:endParaRPr>
          </a:p>
          <a:p>
            <a:pPr marL="0" indent="0">
              <a:buNone/>
            </a:pPr>
            <a:endParaRPr lang="en-US" sz="2200" b="0" i="0" dirty="0">
              <a:effectLst>
                <a:outerShdw blurRad="38100" dist="38100" dir="2700000" algn="tl">
                  <a:srgbClr val="000000">
                    <a:alpha val="43137"/>
                  </a:srgbClr>
                </a:outerShdw>
              </a:effectLst>
              <a:latin typeface="Segoe UI" panose="020B0502040204020203" pitchFamily="34" charset="0"/>
            </a:endParaRPr>
          </a:p>
          <a:p>
            <a:pPr marL="0" indent="0">
              <a:buNone/>
            </a:pPr>
            <a:r>
              <a:rPr lang="en-US" sz="2200" b="0" i="0" dirty="0">
                <a:effectLst>
                  <a:outerShdw blurRad="38100" dist="38100" dir="2700000" algn="tl">
                    <a:srgbClr val="000000">
                      <a:alpha val="43137"/>
                    </a:srgbClr>
                  </a:outerShdw>
                </a:effectLst>
                <a:latin typeface="Segoe UI" panose="020B0502040204020203" pitchFamily="34" charset="0"/>
              </a:rPr>
              <a:t>TARGET VARIABLES                                                              </a:t>
            </a:r>
          </a:p>
          <a:p>
            <a:pPr marL="0" indent="0">
              <a:buNone/>
            </a:pPr>
            <a:r>
              <a:rPr lang="en-US" sz="1700" b="0" i="0" dirty="0">
                <a:effectLst/>
                <a:latin typeface="Segoe UI" panose="020B0502040204020203" pitchFamily="34" charset="0"/>
                <a:cs typeface="Segoe UI" panose="020B0502040204020203" pitchFamily="34" charset="0"/>
              </a:rPr>
              <a:t>- Revenue: Indicates whether a purchase was completed.</a:t>
            </a:r>
            <a:endParaRPr lang="en-US" sz="1700" dirty="0">
              <a:latin typeface="Segoe UI" panose="020B0502040204020203" pitchFamily="34" charset="0"/>
              <a:cs typeface="Segoe UI" panose="020B0502040204020203" pitchFamily="34" charset="0"/>
            </a:endParaRPr>
          </a:p>
          <a:p>
            <a:pPr marL="0" indent="0">
              <a:buNone/>
            </a:pPr>
            <a:endParaRPr lang="en-US" sz="1400" i="0" dirty="0">
              <a:effectLst>
                <a:outerShdw blurRad="38100" dist="38100" dir="2700000" algn="tl">
                  <a:srgbClr val="000000">
                    <a:alpha val="43137"/>
                  </a:srgbClr>
                </a:outerShdw>
              </a:effectLst>
              <a:latin typeface="Segoe UI" panose="020B0502040204020203" pitchFamily="34" charset="0"/>
            </a:endParaRPr>
          </a:p>
          <a:p>
            <a:pPr marL="0" indent="0">
              <a:buNone/>
            </a:pPr>
            <a:r>
              <a:rPr lang="en-US" sz="2200" i="0" dirty="0">
                <a:effectLst>
                  <a:outerShdw blurRad="38100" dist="38100" dir="2700000" algn="tl">
                    <a:srgbClr val="000000">
                      <a:alpha val="43137"/>
                    </a:srgbClr>
                  </a:outerShdw>
                </a:effectLst>
                <a:latin typeface="Segoe UI" panose="020B0502040204020203" pitchFamily="34" charset="0"/>
              </a:rPr>
              <a:t>PREDICTOR VARIABLES</a:t>
            </a:r>
          </a:p>
          <a:p>
            <a:pPr marL="0" indent="0">
              <a:buNone/>
            </a:pPr>
            <a:r>
              <a:rPr lang="en-US" sz="1700" i="0" dirty="0">
                <a:latin typeface="Segoe UI" panose="020B0502040204020203" pitchFamily="34" charset="0"/>
              </a:rPr>
              <a:t>- Administrative: Counts of administrative page visits by the user.</a:t>
            </a:r>
          </a:p>
          <a:p>
            <a:pPr marL="0" indent="0">
              <a:buNone/>
            </a:pPr>
            <a:r>
              <a:rPr lang="en-US" sz="1700" i="0" dirty="0">
                <a:latin typeface="Segoe UI" panose="020B0502040204020203" pitchFamily="34" charset="0"/>
              </a:rPr>
              <a:t>- </a:t>
            </a:r>
            <a:r>
              <a:rPr lang="en-US" sz="1700" i="0" dirty="0" err="1">
                <a:latin typeface="Segoe UI" panose="020B0502040204020203" pitchFamily="34" charset="0"/>
              </a:rPr>
              <a:t>Administrative_Duration</a:t>
            </a:r>
            <a:r>
              <a:rPr lang="en-US" sz="1700" i="0" dirty="0">
                <a:latin typeface="Segoe UI" panose="020B0502040204020203" pitchFamily="34" charset="0"/>
              </a:rPr>
              <a:t>: Time spent on administrative pages.</a:t>
            </a:r>
          </a:p>
          <a:p>
            <a:pPr marL="0" indent="0">
              <a:buNone/>
            </a:pPr>
            <a:r>
              <a:rPr lang="en-US" sz="1700" i="0" dirty="0">
                <a:latin typeface="Segoe UI" panose="020B0502040204020203" pitchFamily="34" charset="0"/>
              </a:rPr>
              <a:t>- Informational: Counts of informational page visits by the user.</a:t>
            </a:r>
          </a:p>
          <a:p>
            <a:pPr marL="0" indent="0">
              <a:buNone/>
            </a:pPr>
            <a:r>
              <a:rPr lang="en-US" sz="1700" i="0" dirty="0">
                <a:latin typeface="Segoe UI" panose="020B0502040204020203" pitchFamily="34" charset="0"/>
              </a:rPr>
              <a:t>- </a:t>
            </a:r>
            <a:r>
              <a:rPr lang="en-US" sz="1700" i="0" dirty="0" err="1">
                <a:latin typeface="Segoe UI" panose="020B0502040204020203" pitchFamily="34" charset="0"/>
              </a:rPr>
              <a:t>Informational_Duration</a:t>
            </a:r>
            <a:r>
              <a:rPr lang="en-US" sz="1700" i="0" dirty="0">
                <a:latin typeface="Segoe UI" panose="020B0502040204020203" pitchFamily="34" charset="0"/>
              </a:rPr>
              <a:t>: Time spent on informational pages.</a:t>
            </a:r>
          </a:p>
          <a:p>
            <a:pPr marL="0" indent="0" algn="l" fontAlgn="base">
              <a:buNone/>
            </a:pPr>
            <a:r>
              <a:rPr lang="en-US" sz="1700" b="0" i="0" dirty="0">
                <a:solidFill>
                  <a:srgbClr val="000000"/>
                </a:solidFill>
                <a:effectLst/>
                <a:latin typeface="Segoe UI" panose="020B0502040204020203" pitchFamily="34" charset="0"/>
                <a:cs typeface="Segoe UI" panose="020B0502040204020203" pitchFamily="34" charset="0"/>
              </a:rPr>
              <a:t>- </a:t>
            </a:r>
            <a:r>
              <a:rPr lang="en-US" sz="1700" b="0" i="0" dirty="0" err="1">
                <a:solidFill>
                  <a:srgbClr val="000000"/>
                </a:solidFill>
                <a:effectLst/>
                <a:latin typeface="Segoe UI" panose="020B0502040204020203" pitchFamily="34" charset="0"/>
                <a:cs typeface="Segoe UI" panose="020B0502040204020203" pitchFamily="34" charset="0"/>
              </a:rPr>
              <a:t>ProductRelated</a:t>
            </a:r>
            <a:r>
              <a:rPr lang="en-US" sz="1700" b="0" i="0" dirty="0">
                <a:solidFill>
                  <a:srgbClr val="000000"/>
                </a:solidFill>
                <a:effectLst/>
                <a:latin typeface="Segoe UI" panose="020B0502040204020203" pitchFamily="34" charset="0"/>
                <a:cs typeface="Segoe UI" panose="020B0502040204020203" pitchFamily="34" charset="0"/>
              </a:rPr>
              <a:t>: Counts of product-related page visits by the user.</a:t>
            </a:r>
            <a:endParaRPr lang="en-US" sz="1700" b="0" i="0" dirty="0">
              <a:solidFill>
                <a:srgbClr val="242424"/>
              </a:solidFill>
              <a:effectLst/>
              <a:latin typeface="Segoe UI" panose="020B0502040204020203" pitchFamily="34" charset="0"/>
              <a:cs typeface="Segoe UI" panose="020B0502040204020203" pitchFamily="34" charset="0"/>
            </a:endParaRPr>
          </a:p>
          <a:p>
            <a:pPr marL="0" indent="0" algn="l" fontAlgn="base">
              <a:buNone/>
            </a:pPr>
            <a:r>
              <a:rPr lang="en-US" sz="1700" b="0" i="0" dirty="0">
                <a:solidFill>
                  <a:srgbClr val="000000"/>
                </a:solidFill>
                <a:effectLst/>
                <a:latin typeface="Segoe UI" panose="020B0502040204020203" pitchFamily="34" charset="0"/>
                <a:cs typeface="Segoe UI" panose="020B0502040204020203" pitchFamily="34" charset="0"/>
              </a:rPr>
              <a:t>- </a:t>
            </a:r>
            <a:r>
              <a:rPr lang="en-US" sz="1700" b="0" i="0" dirty="0" err="1">
                <a:solidFill>
                  <a:srgbClr val="000000"/>
                </a:solidFill>
                <a:effectLst/>
                <a:latin typeface="Segoe UI" panose="020B0502040204020203" pitchFamily="34" charset="0"/>
                <a:cs typeface="Segoe UI" panose="020B0502040204020203" pitchFamily="34" charset="0"/>
              </a:rPr>
              <a:t>ProductRelated_Duration</a:t>
            </a:r>
            <a:r>
              <a:rPr lang="en-US" sz="1700" b="0" i="0" dirty="0">
                <a:solidFill>
                  <a:srgbClr val="000000"/>
                </a:solidFill>
                <a:effectLst/>
                <a:latin typeface="Segoe UI" panose="020B0502040204020203" pitchFamily="34" charset="0"/>
                <a:cs typeface="Segoe UI" panose="020B0502040204020203" pitchFamily="34" charset="0"/>
              </a:rPr>
              <a:t>: Time spent on product-related pages…</a:t>
            </a:r>
            <a:r>
              <a:rPr lang="en-US" sz="1700" b="0" i="0" dirty="0" err="1">
                <a:solidFill>
                  <a:srgbClr val="000000"/>
                </a:solidFill>
                <a:effectLst/>
                <a:latin typeface="Segoe UI" panose="020B0502040204020203" pitchFamily="34" charset="0"/>
                <a:cs typeface="Segoe UI" panose="020B0502040204020203" pitchFamily="34" charset="0"/>
              </a:rPr>
              <a:t>etc</a:t>
            </a:r>
            <a:endParaRPr lang="en-US" sz="500" b="0" i="0" dirty="0">
              <a:effectLst/>
              <a:latin typeface="Segoe UI" panose="020B0502040204020203" pitchFamily="34" charset="0"/>
            </a:endParaRPr>
          </a:p>
          <a:p>
            <a:pPr marL="0" indent="0">
              <a:buNone/>
            </a:pPr>
            <a:br>
              <a:rPr lang="en-US" sz="500" b="0" i="0" dirty="0">
                <a:effectLst/>
                <a:latin typeface="Segoe UI" panose="020B0502040204020203" pitchFamily="34" charset="0"/>
              </a:rPr>
            </a:br>
            <a:endParaRPr lang="en-US" sz="500" dirty="0"/>
          </a:p>
        </p:txBody>
      </p:sp>
      <p:pic>
        <p:nvPicPr>
          <p:cNvPr id="5" name="Picture 4" descr="Abstract blurred background of department store">
            <a:extLst>
              <a:ext uri="{FF2B5EF4-FFF2-40B4-BE49-F238E27FC236}">
                <a16:creationId xmlns:a16="http://schemas.microsoft.com/office/drawing/2014/main" id="{08B28A4E-502D-CA38-6358-131CC51E0AB2}"/>
              </a:ext>
            </a:extLst>
          </p:cNvPr>
          <p:cNvPicPr>
            <a:picLocks noChangeAspect="1"/>
          </p:cNvPicPr>
          <p:nvPr/>
        </p:nvPicPr>
        <p:blipFill rotWithShape="1">
          <a:blip r:embed="rId2"/>
          <a:srcRect l="15026" r="26937"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86488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9" name="Flowchart: Document 104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40C1D5-A2C5-A13A-683F-6B5A8145D6B4}"/>
              </a:ext>
            </a:extLst>
          </p:cNvPr>
          <p:cNvSpPr>
            <a:spLocks noGrp="1"/>
          </p:cNvSpPr>
          <p:nvPr>
            <p:ph type="title"/>
          </p:nvPr>
        </p:nvSpPr>
        <p:spPr>
          <a:xfrm>
            <a:off x="838200" y="171162"/>
            <a:ext cx="2840182" cy="2371148"/>
          </a:xfrm>
          <a:prstGeom prst="ellipse">
            <a:avLst/>
          </a:prstGeom>
        </p:spPr>
        <p:txBody>
          <a:bodyPr vert="horz" lIns="91440" tIns="45720" rIns="91440" bIns="45720" rtlCol="0" anchor="ctr">
            <a:normAutofit/>
          </a:bodyPr>
          <a:lstStyle/>
          <a:p>
            <a:r>
              <a:rPr lang="en-US" sz="3200" kern="1200">
                <a:solidFill>
                  <a:srgbClr val="FFFFFF"/>
                </a:solidFill>
                <a:effectLst>
                  <a:outerShdw blurRad="38100" dist="38100" dir="2700000" algn="tl">
                    <a:srgbClr val="000000">
                      <a:alpha val="43137"/>
                    </a:srgbClr>
                  </a:outerShdw>
                </a:effectLst>
                <a:latin typeface="+mj-lt"/>
                <a:ea typeface="+mj-ea"/>
                <a:cs typeface="+mj-cs"/>
              </a:rPr>
              <a:t>DATA FLOW DIAGRAM</a:t>
            </a:r>
          </a:p>
        </p:txBody>
      </p:sp>
      <p:pic>
        <p:nvPicPr>
          <p:cNvPr id="1026" name="Picture 2" descr="A diagram of a model&#10;&#10;Description automatically generated">
            <a:extLst>
              <a:ext uri="{FF2B5EF4-FFF2-40B4-BE49-F238E27FC236}">
                <a16:creationId xmlns:a16="http://schemas.microsoft.com/office/drawing/2014/main" id="{39FD05F4-DA86-CD9A-9049-639679FB6D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207933" y="766006"/>
            <a:ext cx="7347537" cy="5326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951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DC28794-3B89-462C-BE95-927A51D7D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8BF1BF76-D9C8-49D3-9A7F-D43C497C3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38E62E29-CCA4-46D9-A2B7-FFBB63215A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3F3DFA0E-3CF8-484F-AB2E-8F6398699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0A3AE79A-8350-4B57-B8C9-92360474C4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0A2CFA8D-F654-4516-9486-873BAAD1B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19C3CD77-D91F-400B-A95F-5AB347FF7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A5FA3032-F836-4A83-871C-76E9F1EFA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F4971C26-6BC8-4712-823C-A538AA761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 name="Rectangle 25">
            <a:extLst>
              <a:ext uri="{FF2B5EF4-FFF2-40B4-BE49-F238E27FC236}">
                <a16:creationId xmlns:a16="http://schemas.microsoft.com/office/drawing/2014/main" id="{59E7F326-090A-45F0-9F6C-D98AF5160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DF20FE9C-08B6-451E-BEDA-401A81BD4F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80864D66-4BEF-4628-B9DC-C382A4BC26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B8473175-583C-4362-AD52-6A41687451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C119EE6-B01F-4BDA-97B2-8BC244AD9F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783EB66-70A8-4451-984C-ABF2410C6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BA8CB1A-B550-452B-BB18-69D43CC926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EFE1134-5D0D-271A-4B94-205FA397B893}"/>
              </a:ext>
            </a:extLst>
          </p:cNvPr>
          <p:cNvSpPr>
            <a:spLocks noGrp="1"/>
          </p:cNvSpPr>
          <p:nvPr>
            <p:ph type="title"/>
          </p:nvPr>
        </p:nvSpPr>
        <p:spPr>
          <a:xfrm>
            <a:off x="835380" y="162548"/>
            <a:ext cx="7315200" cy="697711"/>
          </a:xfrm>
          <a:noFill/>
        </p:spPr>
        <p:txBody>
          <a:bodyPr vert="horz" lIns="91440" tIns="45720" rIns="91440" bIns="45720" rtlCol="0" anchor="b">
            <a:normAutofit fontScale="90000"/>
          </a:bodyPr>
          <a:lstStyle/>
          <a:p>
            <a:pPr algn="ctr"/>
            <a:r>
              <a:rPr lang="en-US" sz="4800" kern="1200" dirty="0">
                <a:solidFill>
                  <a:schemeClr val="bg1"/>
                </a:solidFill>
                <a:effectLst>
                  <a:outerShdw blurRad="38100" dist="38100" dir="2700000" algn="tl">
                    <a:srgbClr val="000000">
                      <a:alpha val="43137"/>
                    </a:srgbClr>
                  </a:outerShdw>
                </a:effectLst>
                <a:latin typeface="+mj-lt"/>
                <a:ea typeface="+mj-ea"/>
                <a:cs typeface="+mj-cs"/>
              </a:rPr>
              <a:t>MODELS SELECTED</a:t>
            </a:r>
          </a:p>
        </p:txBody>
      </p:sp>
      <p:grpSp>
        <p:nvGrpSpPr>
          <p:cNvPr id="36" name="Group 35">
            <a:extLst>
              <a:ext uri="{FF2B5EF4-FFF2-40B4-BE49-F238E27FC236}">
                <a16:creationId xmlns:a16="http://schemas.microsoft.com/office/drawing/2014/main" id="{F67C7EE6-E29C-4D84-B2C6-7B20A0FDAF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7" name="Straight Connector 36">
              <a:extLst>
                <a:ext uri="{FF2B5EF4-FFF2-40B4-BE49-F238E27FC236}">
                  <a16:creationId xmlns:a16="http://schemas.microsoft.com/office/drawing/2014/main" id="{73C23E94-A2CC-459B-9961-40250DBE61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0DC685A-870A-4F1B-8A06-1DB278981A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D8F22A6-4F2D-4467-A3A9-A9BE31FC98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58D5732-C263-4EED-85EF-7E7435EDEF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EE6DEBE9-9716-C2EA-B257-AC4B68516615}"/>
              </a:ext>
            </a:extLst>
          </p:cNvPr>
          <p:cNvSpPr/>
          <p:nvPr/>
        </p:nvSpPr>
        <p:spPr>
          <a:xfrm>
            <a:off x="735178" y="1080676"/>
            <a:ext cx="3037319" cy="175846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530389" rtl="0" eaLnBrk="1" fontAlgn="auto" latinLnBrk="0" hangingPunct="1">
              <a:lnSpc>
                <a:spcPct val="100000"/>
              </a:lnSpc>
              <a:spcBef>
                <a:spcPts val="0"/>
              </a:spcBef>
              <a:spcAft>
                <a:spcPts val="1055"/>
              </a:spcAft>
              <a:buClrTx/>
              <a:buSzTx/>
              <a:buFontTx/>
              <a:buNone/>
              <a:tabLst/>
              <a:defRPr/>
            </a:pPr>
            <a:r>
              <a:rPr kumimoji="0" lang="en-US" sz="2604" b="0" i="0" u="none" strike="noStrike" kern="1200" cap="none" spc="0" normalizeH="0" baseline="0" noProof="0">
                <a:ln>
                  <a:noFill/>
                </a:ln>
                <a:solidFill>
                  <a:prstClr val="white"/>
                </a:solidFill>
                <a:effectLst/>
                <a:uLnTx/>
                <a:uFillTx/>
                <a:latin typeface="Calibri" panose="020F0502020204030204"/>
                <a:ea typeface="+mn-ea"/>
                <a:cs typeface="+mn-cs"/>
              </a:rPr>
              <a:t>Logistic Regression</a:t>
            </a: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8452F350-4966-5DF9-279F-25FCFF0907B1}"/>
              </a:ext>
            </a:extLst>
          </p:cNvPr>
          <p:cNvSpPr/>
          <p:nvPr/>
        </p:nvSpPr>
        <p:spPr>
          <a:xfrm>
            <a:off x="4609503" y="1161923"/>
            <a:ext cx="3199213" cy="16772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530389" rtl="0" eaLnBrk="1" fontAlgn="auto" latinLnBrk="0" hangingPunct="1">
              <a:lnSpc>
                <a:spcPct val="100000"/>
              </a:lnSpc>
              <a:spcBef>
                <a:spcPts val="0"/>
              </a:spcBef>
              <a:spcAft>
                <a:spcPts val="1055"/>
              </a:spcAft>
              <a:buClrTx/>
              <a:buSzTx/>
              <a:buFontTx/>
              <a:buNone/>
              <a:tabLst/>
              <a:defRPr/>
            </a:pPr>
            <a:r>
              <a:rPr kumimoji="0" lang="en-US" sz="2604" b="0" i="0" u="none" strike="noStrike" kern="1200" cap="none" spc="0" normalizeH="0" baseline="0" noProof="0">
                <a:ln>
                  <a:noFill/>
                </a:ln>
                <a:solidFill>
                  <a:prstClr val="white"/>
                </a:solidFill>
                <a:effectLst/>
                <a:uLnTx/>
                <a:uFillTx/>
                <a:latin typeface="Calibri" panose="020F0502020204030204"/>
                <a:ea typeface="+mn-ea"/>
                <a:cs typeface="+mn-cs"/>
              </a:rPr>
              <a:t>Decision Tree</a:t>
            </a: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38FE8DAF-0535-D38B-95C4-61AFA17900CC}"/>
              </a:ext>
            </a:extLst>
          </p:cNvPr>
          <p:cNvSpPr/>
          <p:nvPr/>
        </p:nvSpPr>
        <p:spPr>
          <a:xfrm>
            <a:off x="8322229" y="1161921"/>
            <a:ext cx="3199211" cy="16772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530389" rtl="0" eaLnBrk="1" fontAlgn="auto" latinLnBrk="0" hangingPunct="1">
              <a:lnSpc>
                <a:spcPct val="100000"/>
              </a:lnSpc>
              <a:spcBef>
                <a:spcPts val="0"/>
              </a:spcBef>
              <a:spcAft>
                <a:spcPts val="1055"/>
              </a:spcAft>
              <a:buClrTx/>
              <a:buSzTx/>
              <a:buFontTx/>
              <a:buNone/>
              <a:tabLst/>
              <a:defRPr/>
            </a:pPr>
            <a:r>
              <a:rPr kumimoji="0" lang="en-US" sz="2604" b="0" i="0" u="none" strike="noStrike" kern="1200" cap="none" spc="0" normalizeH="0" baseline="0" noProof="0">
                <a:ln>
                  <a:noFill/>
                </a:ln>
                <a:solidFill>
                  <a:prstClr val="white"/>
                </a:solidFill>
                <a:effectLst/>
                <a:uLnTx/>
                <a:uFillTx/>
                <a:latin typeface="Calibri" panose="020F0502020204030204"/>
                <a:ea typeface="+mn-ea"/>
                <a:cs typeface="+mn-cs"/>
              </a:rPr>
              <a:t>Random Forest</a:t>
            </a: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917266FE-5A1E-49C2-7F84-B8CF9AC5019E}"/>
              </a:ext>
            </a:extLst>
          </p:cNvPr>
          <p:cNvSpPr/>
          <p:nvPr/>
        </p:nvSpPr>
        <p:spPr>
          <a:xfrm>
            <a:off x="2740757" y="3315047"/>
            <a:ext cx="3171013" cy="16772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530389" rtl="0" eaLnBrk="1" fontAlgn="auto" latinLnBrk="0" hangingPunct="1">
              <a:lnSpc>
                <a:spcPct val="100000"/>
              </a:lnSpc>
              <a:spcBef>
                <a:spcPts val="0"/>
              </a:spcBef>
              <a:spcAft>
                <a:spcPts val="1055"/>
              </a:spcAft>
              <a:buClrTx/>
              <a:buSzTx/>
              <a:buFontTx/>
              <a:buNone/>
              <a:tabLst/>
              <a:defRPr/>
            </a:pPr>
            <a:r>
              <a:rPr kumimoji="0" lang="en-US" sz="2604" b="0" i="0" u="none" strike="noStrike" kern="1200" cap="none" spc="0" normalizeH="0" baseline="0" noProof="0">
                <a:ln>
                  <a:noFill/>
                </a:ln>
                <a:solidFill>
                  <a:prstClr val="white"/>
                </a:solidFill>
                <a:effectLst/>
                <a:uLnTx/>
                <a:uFillTx/>
                <a:latin typeface="Calibri" panose="020F0502020204030204"/>
                <a:ea typeface="+mn-ea"/>
                <a:cs typeface="+mn-cs"/>
              </a:rPr>
              <a:t>Linear SVC </a:t>
            </a: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7D02B0EE-C308-9E75-A981-471466B77941}"/>
              </a:ext>
            </a:extLst>
          </p:cNvPr>
          <p:cNvSpPr/>
          <p:nvPr/>
        </p:nvSpPr>
        <p:spPr>
          <a:xfrm>
            <a:off x="6941056" y="3315047"/>
            <a:ext cx="3881015" cy="167721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530389" rtl="0" eaLnBrk="1" fontAlgn="auto" latinLnBrk="0" hangingPunct="1">
              <a:lnSpc>
                <a:spcPct val="100000"/>
              </a:lnSpc>
              <a:spcBef>
                <a:spcPts val="0"/>
              </a:spcBef>
              <a:spcAft>
                <a:spcPts val="1055"/>
              </a:spcAft>
              <a:buClrTx/>
              <a:buSzTx/>
              <a:buFontTx/>
              <a:buNone/>
              <a:tabLst/>
              <a:defRPr/>
            </a:pPr>
            <a:r>
              <a:rPr kumimoji="0" lang="en-US" sz="2604" b="0" i="0" u="none" strike="noStrike" kern="1200" cap="none" spc="0" normalizeH="0" baseline="0" noProof="0">
                <a:ln>
                  <a:noFill/>
                </a:ln>
                <a:solidFill>
                  <a:prstClr val="white"/>
                </a:solidFill>
                <a:effectLst/>
                <a:uLnTx/>
                <a:uFillTx/>
                <a:latin typeface="Calibri" panose="020F0502020204030204"/>
                <a:ea typeface="+mn-ea"/>
                <a:cs typeface="+mn-cs"/>
              </a:rPr>
              <a:t>Multilayer Perceptron Classifier</a:t>
            </a: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4527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5B5B09-6232-7EFE-750A-EC3645DC988A}"/>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dirty="0">
                <a:solidFill>
                  <a:srgbClr val="FFFFFF"/>
                </a:solidFill>
                <a:latin typeface="+mj-lt"/>
                <a:ea typeface="+mj-ea"/>
                <a:cs typeface="+mj-cs"/>
              </a:rPr>
              <a:t>Evaluating Metrics </a:t>
            </a:r>
          </a:p>
        </p:txBody>
      </p:sp>
      <p:pic>
        <p:nvPicPr>
          <p:cNvPr id="3076" name="Picture 4">
            <a:extLst>
              <a:ext uri="{FF2B5EF4-FFF2-40B4-BE49-F238E27FC236}">
                <a16:creationId xmlns:a16="http://schemas.microsoft.com/office/drawing/2014/main" id="{FF26044C-8CC0-1B70-8E86-EB6A42C564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9713" y="1966293"/>
            <a:ext cx="10919632" cy="44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9465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548</TotalTime>
  <Words>814</Words>
  <Application>Microsoft Office PowerPoint</Application>
  <PresentationFormat>Widescreen</PresentationFormat>
  <Paragraphs>59</Paragraphs>
  <Slides>12</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 Black</vt:lpstr>
      <vt:lpstr>Calibri</vt:lpstr>
      <vt:lpstr>Calibri Light</vt:lpstr>
      <vt:lpstr>Segoe UI</vt:lpstr>
      <vt:lpstr>Söhne</vt:lpstr>
      <vt:lpstr>Office Theme</vt:lpstr>
      <vt:lpstr>Addressing E-commerce Challenges with Data Analysis</vt:lpstr>
      <vt:lpstr>Introduction</vt:lpstr>
      <vt:lpstr>Team Contributions </vt:lpstr>
      <vt:lpstr>Business Challenges</vt:lpstr>
      <vt:lpstr>How Data Analysis/Modeling Can Address the Challenge</vt:lpstr>
      <vt:lpstr>Data Description</vt:lpstr>
      <vt:lpstr>DATA FLOW DIAGRAM</vt:lpstr>
      <vt:lpstr>MODELS SELECTED</vt:lpstr>
      <vt:lpstr>Evaluating Metrics </vt:lpstr>
      <vt:lpstr>Comparing the F1 And AUC  Score of Various Models </vt:lpstr>
      <vt:lpstr>Data Challenges</vt:lpstr>
      <vt:lpstr>Business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Addressing E-commerce Challenges with Data Analysis</dc:title>
  <dc:creator>manoj naidu</dc:creator>
  <cp:lastModifiedBy>Gopi Chand Yenikapalli</cp:lastModifiedBy>
  <cp:revision>6</cp:revision>
  <dcterms:created xsi:type="dcterms:W3CDTF">2023-11-08T22:22:29Z</dcterms:created>
  <dcterms:modified xsi:type="dcterms:W3CDTF">2023-11-10T05:02:37Z</dcterms:modified>
</cp:coreProperties>
</file>